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FE29C4-D208-45CE-B264-503B1BABBFF9}">
  <a:tblStyle styleId="{48FE29C4-D208-45CE-B264-503B1BABBFF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investigating DTW with Confidence Intervals. The team </a:t>
            </a:r>
            <a:r>
              <a:rPr lang="en"/>
              <a:t>consists of Patrick, Javier, myself, and Hamza.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ce632cd37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ce632cd37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Backtrace voting is</a:t>
            </a:r>
            <a:r>
              <a:rPr lang="en"/>
              <a:t> to assess the robustness of DTW alignment. This approach involved accumulating votes from all feasible alignment paths determined by the cost matrix D and backtrace matrix B. For this, we sampled points at a 50-unit interval across the cost matrix D, computing backtrace paths to the origin from each point and updating the vote tally for each matrix cell encountered along the paths.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ce632cd37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ce632cd37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Scenario 1: Pattern of Main Stream and tributaries. Strong Alignment </a:t>
            </a:r>
            <a:r>
              <a:rPr lang="en"/>
              <a:t>everywhere;</a:t>
            </a:r>
            <a:endParaRPr/>
          </a:p>
          <a:p>
            <a:pPr indent="0" lvl="0" marL="0" rtl="0" algn="l">
              <a:spcBef>
                <a:spcPts val="0"/>
              </a:spcBef>
              <a:spcAft>
                <a:spcPts val="0"/>
              </a:spcAft>
              <a:buNone/>
            </a:pPr>
            <a:r>
              <a:rPr lang="en"/>
              <a:t>Scenario 2: Pattern of divergence from the origin, Weak Alignment indicated.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e61e5e12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ce61e5e12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 Pattern above. </a:t>
            </a:r>
            <a:endParaRPr/>
          </a:p>
          <a:p>
            <a:pPr indent="0" lvl="0" marL="0" rtl="0" algn="l">
              <a:spcBef>
                <a:spcPts val="0"/>
              </a:spcBef>
              <a:spcAft>
                <a:spcPts val="0"/>
              </a:spcAft>
              <a:buNone/>
            </a:pPr>
            <a:r>
              <a:rPr lang="en"/>
              <a:t>No difference at the place where we insert non-matching audio piece or matching audio piece.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DTW is sensitive to the starting positions of sequences, which means initial alignments can be very similar if the starting audio segments match closely, even if discrepancies like a 30-second non-matching segment in the middle appear later in the tracks. These small local mismatches may not significantly affect the overall alignment pattern, especially if the rest of the audio is very similar, which makes the DTW algorithm prone to producing similar voting patterns by smoothing out these differences.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d1dc4c025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d1dc4c025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 five sought to explore how adding noise at different signal-to-noise (SNR) ratios affects the alignment path of our two recordings. We predicted that when an alignment is strong, minor noise additions will not significantly alter the alignment path and on the other hand, a weak alignment will show significant deviations from the </a:t>
            </a:r>
            <a:r>
              <a:rPr lang="en"/>
              <a:t>ground</a:t>
            </a:r>
            <a:r>
              <a:rPr lang="en"/>
              <a:t> truth path with the introduction of noise.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test this. at each SNR we added noise to the feature matrices and recalculated the backtrace matrix for multiple trials. This allowed us to directly compare the optimal, ground truth path with the noisy backtrace paths.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d1dc4c0259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d1dc4c0259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have an SNR of 10dB. We see that in scenario 1 and 3, there is very little deviation from the ground </a:t>
            </a:r>
            <a:r>
              <a:rPr lang="en"/>
              <a:t>truth</a:t>
            </a:r>
            <a:r>
              <a:rPr lang="en"/>
              <a:t> path, whereas scenarios 2 and 4 immediately deviate from </a:t>
            </a:r>
            <a:r>
              <a:rPr lang="en"/>
              <a:t>the</a:t>
            </a:r>
            <a:r>
              <a:rPr lang="en"/>
              <a:t> ground path.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d1dc4c0259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d1dc4c0259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a:t>
            </a:r>
            <a:r>
              <a:rPr lang="en"/>
              <a:t>, with an SNR of 5dB, strangely we see that all of the paths are very well aligned. This does not line up with our intuition in that as we add more noise, the backtrace paths should become less similar to ground truth path.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d1dc4c0259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d1dc4c0259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with an SNR of 2dB, we once again see that scenarios 2 and 4 deviate from the optimal path immediately.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d1dc4c0259_3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d1dc4c0259_3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595959"/>
                </a:solidFill>
              </a:rPr>
              <a:t>So for some conclusions from the rejected ideas, for idea 5, because the </a:t>
            </a:r>
            <a:r>
              <a:rPr lang="en" sz="1200">
                <a:solidFill>
                  <a:srgbClr val="595959"/>
                </a:solidFill>
              </a:rPr>
              <a:t>behavior of the alignment paths from going to SNRs of 10dB, 5dB, and then 2dB was </a:t>
            </a:r>
            <a:r>
              <a:rPr lang="en" sz="1200">
                <a:solidFill>
                  <a:srgbClr val="595959"/>
                </a:solidFill>
              </a:rPr>
              <a:t>seemingly random and unpredictable, we chose to abandon this idea. While the introduced noise at the local level was intended to simulate real-world variability, it also led to increased unpredictability in the alignment paths, making it challenging to derive consistent confident </a:t>
            </a:r>
            <a:r>
              <a:rPr lang="en" sz="1200">
                <a:solidFill>
                  <a:srgbClr val="595959"/>
                </a:solidFill>
              </a:rPr>
              <a:t>metrics</a:t>
            </a:r>
            <a:r>
              <a:rPr lang="en" sz="1200">
                <a:solidFill>
                  <a:srgbClr val="595959"/>
                </a:solidFill>
              </a:rPr>
              <a:t> </a:t>
            </a:r>
            <a:r>
              <a:rPr lang="en" sz="1200">
                <a:solidFill>
                  <a:srgbClr val="595959"/>
                </a:solidFill>
              </a:rPr>
              <a:t>that aligned with our intuition.</a:t>
            </a:r>
            <a:endParaRPr sz="1200">
              <a:solidFill>
                <a:srgbClr val="595959"/>
              </a:solidFill>
            </a:endParaRPr>
          </a:p>
          <a:p>
            <a:pPr indent="0" lvl="0" marL="0" rtl="0" algn="l">
              <a:lnSpc>
                <a:spcPct val="115000"/>
              </a:lnSpc>
              <a:spcBef>
                <a:spcPts val="1200"/>
              </a:spcBef>
              <a:spcAft>
                <a:spcPts val="0"/>
              </a:spcAft>
              <a:buNone/>
            </a:pPr>
            <a:r>
              <a:rPr lang="en" sz="1200">
                <a:solidFill>
                  <a:srgbClr val="595959"/>
                </a:solidFill>
              </a:rPr>
              <a:t>We discovered that the success of the algorithm is highly dependent on the initial alignment of the two recordings. As we saw in idea 5, scenarios 2 and 4, which were not initially aligned, immediately exploded away from the ground truth path. This is consistent with what we’ve found so far in that any idea that depends on the initial alignment will most likely fail to provide meaningful confidence metrics. </a:t>
            </a:r>
            <a:endParaRPr sz="1200">
              <a:solidFill>
                <a:srgbClr val="595959"/>
              </a:solidFill>
            </a:endParaRPr>
          </a:p>
          <a:p>
            <a:pPr indent="0" lvl="0" marL="0" rtl="0" algn="l">
              <a:lnSpc>
                <a:spcPct val="115000"/>
              </a:lnSpc>
              <a:spcBef>
                <a:spcPts val="1200"/>
              </a:spcBef>
              <a:spcAft>
                <a:spcPts val="1200"/>
              </a:spcAft>
              <a:buNone/>
            </a:pPr>
            <a:r>
              <a:rPr lang="en" sz="1200">
                <a:solidFill>
                  <a:srgbClr val="595959"/>
                </a:solidFill>
              </a:rPr>
              <a:t>In the following slides, we will cover the valley width and flexdtw implementations, which are independent of the starting point and show more promise in establishing confidence intervals. </a:t>
            </a:r>
            <a:endParaRPr sz="1200">
              <a:solidFill>
                <a:srgbClr val="595959"/>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d1dc4c025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d1dc4c025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e632cd37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ce632cd37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computing cost &amp; backtrace matrix, w</a:t>
            </a:r>
            <a:r>
              <a:rPr lang="en"/>
              <a:t>e introduced an additional layer of analysis by examining valleys along the optimal path in D. Each point on this path was assessed for its neighboring values along a diagonal with a slope of -1, which enables us to visualize these values as a valley assuming the cost on the path would be relatively small.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d1dc4c0259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d1dc4c0259_3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d1dc4c0259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d1dc4c0259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quantify these valleys, we devised a method to measure their width. First we calculate the average, minimum, and maximum costs along the diagonal, choosing the lowest value of them as a decision line. This allowed us to count the number of points below a decision line — defined by these cost metrics — and then normalize these counts by the total number of points considered. Since a wider valley suggests that small deviations from the optimal path still result in low alignment costs, we anticipated that the wider the valley, the stronger the alignment confidence at that point in the audio.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ce632cd37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ce632cd37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validate our hypothesis of valley-shaped pattern of cost on </a:t>
            </a:r>
            <a:r>
              <a:rPr lang="en"/>
              <a:t>diagonal</a:t>
            </a:r>
            <a:r>
              <a:rPr lang="en"/>
              <a:t> of points lay on the optimal path, we first picked 5 equidistant points </a:t>
            </a:r>
            <a:r>
              <a:rPr lang="en">
                <a:solidFill>
                  <a:schemeClr val="dk1"/>
                </a:solidFill>
              </a:rPr>
              <a:t>on the optimal path in 4 scenarios </a:t>
            </a:r>
            <a:r>
              <a:rPr lang="en"/>
              <a:t>and plot the cost of 50 entries on the </a:t>
            </a:r>
            <a:r>
              <a:rPr lang="en"/>
              <a:t>diagonal</a:t>
            </a:r>
            <a:r>
              <a:rPr lang="en"/>
              <a:t> for each selected points.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ce61e5e12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ce61e5e12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ce61e5e12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ce61e5e12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ce61e5e12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ce61e5e12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d1dc4c0259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d1dc4c0259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d1dc4c0259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d1dc4c0259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ce632cd37a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ce632cd37a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d209ceb4da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d209ceb4da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d209ceb4d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d209ceb4d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ce632cd3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ce632cd3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some project motivation,</a:t>
            </a:r>
            <a:r>
              <a:rPr lang="en"/>
              <a:t> DTW calculates the best alignment between two sequences using a pairwise cost function. </a:t>
            </a:r>
            <a:endParaRPr/>
          </a:p>
          <a:p>
            <a:pPr indent="0" lvl="0" marL="0" rtl="0" algn="l">
              <a:spcBef>
                <a:spcPts val="0"/>
              </a:spcBef>
              <a:spcAft>
                <a:spcPts val="0"/>
              </a:spcAft>
              <a:buClr>
                <a:schemeClr val="dk1"/>
              </a:buClr>
              <a:buSzPts val="1100"/>
              <a:buFont typeface="Arial"/>
              <a:buNone/>
            </a:pPr>
            <a:r>
              <a:rPr lang="en"/>
              <a:t>DTW typically provides a cumulative score that indicates the overall similarity between the two sequences, but it doesn't give us detailed information about the confidence level at different points along the alignment path.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Characterizing confidence levels within DTW alignments leads to improved reliability and interpretability of the results.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d1dc4c0259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d1dc4c0259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ce632cd37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ce632cd37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were two cases we wanted to test. One is the full alignment case where we compare two full recordings, and the subsequence alignment case where we compare a full recording with a short query of another recording.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interest of time, we ran simulations on only the full alignment case. The algorithm should function the same with subsequence alignment, so we had to make sure that our tests worked on the full alignment case first.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e632cd37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ce632cd37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four scenarios we are testing, and what we predict the confidence intervals would be at various sections.</a:t>
            </a:r>
            <a:endParaRPr/>
          </a:p>
          <a:p>
            <a:pPr indent="0" lvl="0" marL="0" rtl="0" algn="l">
              <a:spcBef>
                <a:spcPts val="0"/>
              </a:spcBef>
              <a:spcAft>
                <a:spcPts val="0"/>
              </a:spcAft>
              <a:buNone/>
            </a:pPr>
            <a:r>
              <a:rPr lang="en"/>
              <a:t>First we are aligning two matching pieces. Second, we are aligning two different pieces. </a:t>
            </a:r>
            <a:endParaRPr/>
          </a:p>
          <a:p>
            <a:pPr indent="0" lvl="0" marL="0" rtl="0" algn="l">
              <a:spcBef>
                <a:spcPts val="0"/>
              </a:spcBef>
              <a:spcAft>
                <a:spcPts val="0"/>
              </a:spcAft>
              <a:buNone/>
            </a:pPr>
            <a:r>
              <a:rPr lang="en"/>
              <a:t>Third we are aligning two matching pieces, where the middle of one is swapped out for a different piece.</a:t>
            </a:r>
            <a:endParaRPr/>
          </a:p>
          <a:p>
            <a:pPr indent="0" lvl="0" marL="0" rtl="0" algn="l">
              <a:spcBef>
                <a:spcPts val="0"/>
              </a:spcBef>
              <a:spcAft>
                <a:spcPts val="0"/>
              </a:spcAft>
              <a:buNone/>
            </a:pPr>
            <a:r>
              <a:rPr lang="en"/>
              <a:t>And fourth is the inverse of the 3rd scenario, where only the middle is matching.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d1dc4c025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d1dc4c025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e632cd37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ce632cd37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e632cd37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ce632cd37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d1cafaf8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d1cafaf8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3.png"/><Relationship Id="rId6"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15.png"/><Relationship Id="rId6"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39.png"/><Relationship Id="rId6"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44.png"/><Relationship Id="rId6"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21.png"/><Relationship Id="rId6" Type="http://schemas.openxmlformats.org/officeDocument/2006/relationships/image" Target="../media/image7.png"/><Relationship Id="rId7"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918250"/>
            <a:ext cx="8520600" cy="95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500"/>
              <a:t>DTW with Confidence Intervals</a:t>
            </a:r>
            <a:endParaRPr b="1" sz="3500"/>
          </a:p>
        </p:txBody>
      </p:sp>
      <p:sp>
        <p:nvSpPr>
          <p:cNvPr id="55" name="Google Shape;55;p13"/>
          <p:cNvSpPr txBox="1"/>
          <p:nvPr/>
        </p:nvSpPr>
        <p:spPr>
          <a:xfrm>
            <a:off x="2761550" y="2199375"/>
            <a:ext cx="3207600" cy="20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ENGR207 – Digital Signal Processing</a:t>
            </a:r>
            <a:endParaRPr>
              <a:solidFill>
                <a:schemeClr val="dk2"/>
              </a:solidFill>
            </a:endParaRPr>
          </a:p>
          <a:p>
            <a:pPr indent="0" lvl="0" marL="0" rtl="0" algn="ctr">
              <a:spcBef>
                <a:spcPts val="0"/>
              </a:spcBef>
              <a:spcAft>
                <a:spcPts val="0"/>
              </a:spcAft>
              <a:buNone/>
            </a:pPr>
            <a:r>
              <a:t/>
            </a:r>
            <a:endParaRPr>
              <a:solidFill>
                <a:schemeClr val="dk2"/>
              </a:solidFill>
            </a:endParaRPr>
          </a:p>
          <a:p>
            <a:pPr indent="0" lvl="0" marL="0" rtl="0" algn="ctr">
              <a:spcBef>
                <a:spcPts val="0"/>
              </a:spcBef>
              <a:spcAft>
                <a:spcPts val="0"/>
              </a:spcAft>
              <a:buNone/>
            </a:pPr>
            <a:r>
              <a:rPr lang="en">
                <a:solidFill>
                  <a:schemeClr val="dk2"/>
                </a:solidFill>
              </a:rPr>
              <a:t>Instructor: Prof. TJ Tsai</a:t>
            </a:r>
            <a:endParaRPr>
              <a:solidFill>
                <a:schemeClr val="dk2"/>
              </a:solidFill>
            </a:endParaRPr>
          </a:p>
          <a:p>
            <a:pPr indent="0" lvl="0" marL="0" rtl="0" algn="ctr">
              <a:spcBef>
                <a:spcPts val="0"/>
              </a:spcBef>
              <a:spcAft>
                <a:spcPts val="0"/>
              </a:spcAft>
              <a:buNone/>
            </a:pPr>
            <a:r>
              <a:t/>
            </a:r>
            <a:endParaRPr>
              <a:solidFill>
                <a:schemeClr val="dk2"/>
              </a:solidFill>
            </a:endParaRPr>
          </a:p>
          <a:p>
            <a:pPr indent="0" lvl="0" marL="0" rtl="0" algn="ctr">
              <a:spcBef>
                <a:spcPts val="0"/>
              </a:spcBef>
              <a:spcAft>
                <a:spcPts val="0"/>
              </a:spcAft>
              <a:buNone/>
            </a:pPr>
            <a:r>
              <a:rPr lang="en">
                <a:solidFill>
                  <a:schemeClr val="dk2"/>
                </a:solidFill>
              </a:rPr>
              <a:t>Team: Patrick Liu, Javier Perez, Jeremy Kim, Hamza Jamal</a:t>
            </a:r>
            <a:endParaRPr>
              <a:solidFill>
                <a:schemeClr val="dk2"/>
              </a:solidFill>
            </a:endParaRPr>
          </a:p>
          <a:p>
            <a:pPr indent="0" lvl="0" marL="0" rtl="0" algn="ctr">
              <a:spcBef>
                <a:spcPts val="0"/>
              </a:spcBef>
              <a:spcAft>
                <a:spcPts val="0"/>
              </a:spcAft>
              <a:buNone/>
            </a:pPr>
            <a:r>
              <a:t/>
            </a:r>
            <a:endParaRPr>
              <a:solidFill>
                <a:schemeClr val="dk2"/>
              </a:solidFill>
            </a:endParaRPr>
          </a:p>
          <a:p>
            <a:pPr indent="0" lvl="0" marL="0" rtl="0" algn="ctr">
              <a:spcBef>
                <a:spcPts val="0"/>
              </a:spcBef>
              <a:spcAft>
                <a:spcPts val="0"/>
              </a:spcAft>
              <a:buNone/>
            </a:pPr>
            <a:r>
              <a:rPr lang="en">
                <a:solidFill>
                  <a:schemeClr val="dk2"/>
                </a:solidFill>
              </a:rPr>
              <a:t>5.3.24</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Idea 2: </a:t>
            </a:r>
            <a:r>
              <a:rPr lang="en" sz="2400"/>
              <a:t>Backtrace Voting</a:t>
            </a:r>
            <a:endParaRPr sz="2400"/>
          </a:p>
        </p:txBody>
      </p:sp>
      <p:sp>
        <p:nvSpPr>
          <p:cNvPr id="164" name="Google Shape;164;p22"/>
          <p:cNvSpPr txBox="1"/>
          <p:nvPr>
            <p:ph idx="1" type="body"/>
          </p:nvPr>
        </p:nvSpPr>
        <p:spPr>
          <a:xfrm>
            <a:off x="311700" y="1000075"/>
            <a:ext cx="8520600" cy="1115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For this idea we </a:t>
            </a:r>
            <a:r>
              <a:rPr lang="en"/>
              <a:t>would first find D and B normally, then </a:t>
            </a:r>
            <a:r>
              <a:rPr b="1" lang="en"/>
              <a:t>backtrace</a:t>
            </a:r>
            <a:r>
              <a:rPr lang="en"/>
              <a:t> from every 50-unit element within the B matrix. We would accumulate a vote for every position in all the alignment paths generated. We would then tally the votes and visualize them.</a:t>
            </a:r>
            <a:endParaRPr/>
          </a:p>
        </p:txBody>
      </p:sp>
      <p:graphicFrame>
        <p:nvGraphicFramePr>
          <p:cNvPr id="165" name="Google Shape;165;p22"/>
          <p:cNvGraphicFramePr/>
          <p:nvPr/>
        </p:nvGraphicFramePr>
        <p:xfrm>
          <a:off x="72000" y="2115475"/>
          <a:ext cx="3000000" cy="3000000"/>
        </p:xfrm>
        <a:graphic>
          <a:graphicData uri="http://schemas.openxmlformats.org/drawingml/2006/table">
            <a:tbl>
              <a:tblPr>
                <a:noFill/>
                <a:tableStyleId>{48FE29C4-D208-45CE-B264-503B1BABBFF9}</a:tableStyleId>
              </a:tblPr>
              <a:tblGrid>
                <a:gridCol w="425500"/>
                <a:gridCol w="425500"/>
                <a:gridCol w="425500"/>
                <a:gridCol w="425500"/>
                <a:gridCol w="425500"/>
                <a:gridCol w="425500"/>
                <a:gridCol w="425500"/>
                <a:gridCol w="425500"/>
                <a:gridCol w="425500"/>
                <a:gridCol w="430800"/>
                <a:gridCol w="420200"/>
                <a:gridCol w="425500"/>
                <a:gridCol w="425500"/>
                <a:gridCol w="382850"/>
              </a:tblGrid>
              <a:tr h="2544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O</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solidFill>
                      <a:srgbClr val="FFFF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r h="2544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44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b="1" lang="en"/>
                        <a:t>O</a:t>
                      </a:r>
                      <a:endParaRPr b="1"/>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44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O</a:t>
                      </a:r>
                      <a:endParaRPr/>
                    </a:p>
                  </a:txBody>
                  <a:tcPr marT="91425" marB="91425" marR="91425" marL="91425">
                    <a:lnR cap="flat" cmpd="sng" w="9525">
                      <a:solidFill>
                        <a:srgbClr val="9E9E9E"/>
                      </a:solidFill>
                      <a:prstDash val="solid"/>
                      <a:round/>
                      <a:headEnd len="sm" w="sm" type="none"/>
                      <a:tailEnd len="sm" w="sm" type="none"/>
                    </a:lnR>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44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O</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r>
              <a:tr h="2544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54425">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166" name="Google Shape;166;p22"/>
          <p:cNvGraphicFramePr/>
          <p:nvPr/>
        </p:nvGraphicFramePr>
        <p:xfrm>
          <a:off x="7463125" y="2511625"/>
          <a:ext cx="3000000" cy="3000000"/>
        </p:xfrm>
        <a:graphic>
          <a:graphicData uri="http://schemas.openxmlformats.org/drawingml/2006/table">
            <a:tbl>
              <a:tblPr>
                <a:noFill/>
                <a:tableStyleId>{48FE29C4-D208-45CE-B264-503B1BABBFF9}</a:tableStyleId>
              </a:tblPr>
              <a:tblGrid>
                <a:gridCol w="425500"/>
              </a:tblGrid>
              <a:tr h="254425">
                <a:tc>
                  <a:txBody>
                    <a:bodyPr/>
                    <a:lstStyle/>
                    <a:p>
                      <a:pPr indent="0" lvl="0" marL="0" rtl="0" algn="l">
                        <a:spcBef>
                          <a:spcPts val="0"/>
                        </a:spcBef>
                        <a:spcAft>
                          <a:spcPts val="0"/>
                        </a:spcAft>
                        <a:buNone/>
                      </a:pPr>
                      <a:r>
                        <a:t/>
                      </a:r>
                      <a:endParaRPr/>
                    </a:p>
                  </a:txBody>
                  <a:tcPr marT="91425" marB="91425" marR="91425" marL="91425">
                    <a:solidFill>
                      <a:srgbClr val="FFFF00"/>
                    </a:solidFill>
                  </a:tcPr>
                </a:tc>
              </a:tr>
            </a:tbl>
          </a:graphicData>
        </a:graphic>
      </p:graphicFrame>
      <p:sp>
        <p:nvSpPr>
          <p:cNvPr id="167" name="Google Shape;167;p22"/>
          <p:cNvSpPr txBox="1"/>
          <p:nvPr>
            <p:ph idx="1" type="body"/>
          </p:nvPr>
        </p:nvSpPr>
        <p:spPr>
          <a:xfrm>
            <a:off x="6339675" y="2115475"/>
            <a:ext cx="2672400" cy="1115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600"/>
              <a:t>Original Backtrace</a:t>
            </a:r>
            <a:endParaRPr sz="1600"/>
          </a:p>
        </p:txBody>
      </p:sp>
      <p:graphicFrame>
        <p:nvGraphicFramePr>
          <p:cNvPr id="168" name="Google Shape;168;p22"/>
          <p:cNvGraphicFramePr/>
          <p:nvPr/>
        </p:nvGraphicFramePr>
        <p:xfrm>
          <a:off x="7463125" y="3377175"/>
          <a:ext cx="3000000" cy="3000000"/>
        </p:xfrm>
        <a:graphic>
          <a:graphicData uri="http://schemas.openxmlformats.org/drawingml/2006/table">
            <a:tbl>
              <a:tblPr>
                <a:noFill/>
                <a:tableStyleId>{48FE29C4-D208-45CE-B264-503B1BABBFF9}</a:tableStyleId>
              </a:tblPr>
              <a:tblGrid>
                <a:gridCol w="425500"/>
              </a:tblGrid>
              <a:tr h="254425">
                <a:tc>
                  <a:txBody>
                    <a:bodyPr/>
                    <a:lstStyle/>
                    <a:p>
                      <a:pPr indent="0" lvl="0" marL="0" rtl="0" algn="l">
                        <a:spcBef>
                          <a:spcPts val="0"/>
                        </a:spcBef>
                        <a:spcAft>
                          <a:spcPts val="0"/>
                        </a:spcAft>
                        <a:buNone/>
                      </a:pPr>
                      <a:r>
                        <a:t/>
                      </a:r>
                      <a:endParaRPr/>
                    </a:p>
                  </a:txBody>
                  <a:tcPr marT="91425" marB="91425" marR="91425" marL="91425">
                    <a:solidFill>
                      <a:srgbClr val="FF0000"/>
                    </a:solidFill>
                  </a:tcPr>
                </a:tc>
              </a:tr>
            </a:tbl>
          </a:graphicData>
        </a:graphic>
      </p:graphicFrame>
      <p:sp>
        <p:nvSpPr>
          <p:cNvPr id="169" name="Google Shape;169;p22"/>
          <p:cNvSpPr txBox="1"/>
          <p:nvPr>
            <p:ph idx="1" type="body"/>
          </p:nvPr>
        </p:nvSpPr>
        <p:spPr>
          <a:xfrm>
            <a:off x="6339675" y="2981025"/>
            <a:ext cx="2672400" cy="396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600"/>
              <a:t>Backtrace with Offset</a:t>
            </a:r>
            <a:endParaRPr sz="1600"/>
          </a:p>
        </p:txBody>
      </p:sp>
      <p:graphicFrame>
        <p:nvGraphicFramePr>
          <p:cNvPr id="170" name="Google Shape;170;p22"/>
          <p:cNvGraphicFramePr/>
          <p:nvPr/>
        </p:nvGraphicFramePr>
        <p:xfrm>
          <a:off x="7463125" y="4096375"/>
          <a:ext cx="3000000" cy="3000000"/>
        </p:xfrm>
        <a:graphic>
          <a:graphicData uri="http://schemas.openxmlformats.org/drawingml/2006/table">
            <a:tbl>
              <a:tblPr>
                <a:noFill/>
                <a:tableStyleId>{48FE29C4-D208-45CE-B264-503B1BABBFF9}</a:tableStyleId>
              </a:tblPr>
              <a:tblGrid>
                <a:gridCol w="425500"/>
              </a:tblGrid>
              <a:tr h="254425">
                <a:tc>
                  <a:txBody>
                    <a:bodyPr/>
                    <a:lstStyle/>
                    <a:p>
                      <a:pPr indent="0" lvl="0" marL="0" rtl="0" algn="ctr">
                        <a:spcBef>
                          <a:spcPts val="0"/>
                        </a:spcBef>
                        <a:spcAft>
                          <a:spcPts val="0"/>
                        </a:spcAft>
                        <a:buNone/>
                      </a:pPr>
                      <a:r>
                        <a:rPr b="1" lang="en"/>
                        <a:t>O</a:t>
                      </a:r>
                      <a:endParaRPr b="1"/>
                    </a:p>
                  </a:txBody>
                  <a:tcPr marT="91425" marB="91425" marR="91425" marL="91425">
                    <a:solidFill>
                      <a:srgbClr val="FF0000"/>
                    </a:solidFill>
                  </a:tcPr>
                </a:tc>
              </a:tr>
            </a:tbl>
          </a:graphicData>
        </a:graphic>
      </p:graphicFrame>
      <p:sp>
        <p:nvSpPr>
          <p:cNvPr id="171" name="Google Shape;171;p22"/>
          <p:cNvSpPr txBox="1"/>
          <p:nvPr>
            <p:ph idx="1" type="body"/>
          </p:nvPr>
        </p:nvSpPr>
        <p:spPr>
          <a:xfrm>
            <a:off x="6123975" y="3700225"/>
            <a:ext cx="3020100" cy="396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600"/>
              <a:t>Start of </a:t>
            </a:r>
            <a:r>
              <a:rPr lang="en" sz="1600"/>
              <a:t>Backtrace with Offset</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311700" y="255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Backtrace Voting</a:t>
            </a:r>
            <a:r>
              <a:rPr lang="en" sz="2500"/>
              <a:t> Visualizations</a:t>
            </a:r>
            <a:endParaRPr sz="2500"/>
          </a:p>
          <a:p>
            <a:pPr indent="0" lvl="0" marL="0" rtl="0" algn="l">
              <a:spcBef>
                <a:spcPts val="0"/>
              </a:spcBef>
              <a:spcAft>
                <a:spcPts val="0"/>
              </a:spcAft>
              <a:buNone/>
            </a:pPr>
            <a:r>
              <a:t/>
            </a:r>
            <a:endParaRPr/>
          </a:p>
        </p:txBody>
      </p:sp>
      <p:sp>
        <p:nvSpPr>
          <p:cNvPr id="177" name="Google Shape;177;p23"/>
          <p:cNvSpPr txBox="1"/>
          <p:nvPr>
            <p:ph idx="1" type="body"/>
          </p:nvPr>
        </p:nvSpPr>
        <p:spPr>
          <a:xfrm>
            <a:off x="311700" y="1152475"/>
            <a:ext cx="8760300" cy="3916800"/>
          </a:xfrm>
          <a:prstGeom prst="rect">
            <a:avLst/>
          </a:prstGeom>
        </p:spPr>
        <p:txBody>
          <a:bodyPr anchorCtr="0" anchor="t" bIns="91425" lIns="91425" spcFirstLastPara="1" rIns="91425" wrap="square" tIns="91425">
            <a:normAutofit/>
          </a:bodyPr>
          <a:lstStyle/>
          <a:p>
            <a:pPr indent="457200" lvl="0" marL="457200" rtl="0" algn="l">
              <a:lnSpc>
                <a:spcPct val="100000"/>
              </a:lnSpc>
              <a:spcBef>
                <a:spcPts val="0"/>
              </a:spcBef>
              <a:spcAft>
                <a:spcPts val="0"/>
              </a:spcAft>
              <a:buNone/>
            </a:pPr>
            <a:r>
              <a:rPr b="1" lang="en" sz="1600"/>
              <a:t>Scenario 1</a:t>
            </a:r>
            <a:endParaRPr b="1" sz="1600"/>
          </a:p>
          <a:p>
            <a:pPr indent="0" lvl="0" marL="0" rtl="0" algn="l">
              <a:spcBef>
                <a:spcPts val="0"/>
              </a:spcBef>
              <a:spcAft>
                <a:spcPts val="1200"/>
              </a:spcAft>
              <a:buNone/>
            </a:pPr>
            <a:r>
              <a:t/>
            </a:r>
            <a:endParaRPr b="1" sz="1800"/>
          </a:p>
        </p:txBody>
      </p:sp>
      <p:pic>
        <p:nvPicPr>
          <p:cNvPr id="178" name="Google Shape;178;p23"/>
          <p:cNvPicPr preferRelativeResize="0"/>
          <p:nvPr/>
        </p:nvPicPr>
        <p:blipFill rotWithShape="1">
          <a:blip r:embed="rId3">
            <a:alphaModFix/>
          </a:blip>
          <a:srcRect b="3609" l="0" r="0" t="3609"/>
          <a:stretch/>
        </p:blipFill>
        <p:spPr>
          <a:xfrm>
            <a:off x="4572000" y="827925"/>
            <a:ext cx="4221599" cy="3916805"/>
          </a:xfrm>
          <a:prstGeom prst="rect">
            <a:avLst/>
          </a:prstGeom>
          <a:noFill/>
          <a:ln>
            <a:noFill/>
          </a:ln>
        </p:spPr>
      </p:pic>
      <p:sp>
        <p:nvSpPr>
          <p:cNvPr id="179" name="Google Shape;179;p23"/>
          <p:cNvSpPr txBox="1"/>
          <p:nvPr/>
        </p:nvSpPr>
        <p:spPr>
          <a:xfrm>
            <a:off x="768675" y="4725950"/>
            <a:ext cx="31980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80" name="Google Shape;180;p23"/>
          <p:cNvSpPr txBox="1"/>
          <p:nvPr/>
        </p:nvSpPr>
        <p:spPr>
          <a:xfrm>
            <a:off x="823500" y="4725950"/>
            <a:ext cx="3198000" cy="3036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b="1" lang="en" sz="1600">
                <a:solidFill>
                  <a:schemeClr val="dk2"/>
                </a:solidFill>
              </a:rPr>
              <a:t>Scenario 1</a:t>
            </a:r>
            <a:endParaRPr b="1" sz="1600">
              <a:solidFill>
                <a:schemeClr val="dk2"/>
              </a:solidFill>
            </a:endParaRPr>
          </a:p>
        </p:txBody>
      </p:sp>
      <p:sp>
        <p:nvSpPr>
          <p:cNvPr id="181" name="Google Shape;181;p23"/>
          <p:cNvSpPr txBox="1"/>
          <p:nvPr/>
        </p:nvSpPr>
        <p:spPr>
          <a:xfrm>
            <a:off x="5058100" y="4725950"/>
            <a:ext cx="3463800" cy="3036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b="1" lang="en" sz="1600">
                <a:solidFill>
                  <a:schemeClr val="dk2"/>
                </a:solidFill>
              </a:rPr>
              <a:t>Scenario 2</a:t>
            </a:r>
            <a:endParaRPr b="1" sz="1600">
              <a:solidFill>
                <a:schemeClr val="dk2"/>
              </a:solidFill>
            </a:endParaRPr>
          </a:p>
        </p:txBody>
      </p:sp>
      <p:pic>
        <p:nvPicPr>
          <p:cNvPr id="182" name="Google Shape;182;p23"/>
          <p:cNvPicPr preferRelativeResize="0"/>
          <p:nvPr/>
        </p:nvPicPr>
        <p:blipFill rotWithShape="1">
          <a:blip r:embed="rId4">
            <a:alphaModFix/>
          </a:blip>
          <a:srcRect b="3609" l="0" r="0" t="3609"/>
          <a:stretch/>
        </p:blipFill>
        <p:spPr>
          <a:xfrm>
            <a:off x="311700" y="827925"/>
            <a:ext cx="4221599" cy="391680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311700" y="255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Backtrace Voting</a:t>
            </a:r>
            <a:r>
              <a:rPr lang="en" sz="2500"/>
              <a:t> Visualizations</a:t>
            </a:r>
            <a:endParaRPr sz="2500"/>
          </a:p>
          <a:p>
            <a:pPr indent="0" lvl="0" marL="0" rtl="0" algn="l">
              <a:spcBef>
                <a:spcPts val="0"/>
              </a:spcBef>
              <a:spcAft>
                <a:spcPts val="0"/>
              </a:spcAft>
              <a:buNone/>
            </a:pPr>
            <a:r>
              <a:t/>
            </a:r>
            <a:endParaRPr/>
          </a:p>
        </p:txBody>
      </p:sp>
      <p:sp>
        <p:nvSpPr>
          <p:cNvPr id="188" name="Google Shape;188;p24"/>
          <p:cNvSpPr txBox="1"/>
          <p:nvPr>
            <p:ph idx="1" type="body"/>
          </p:nvPr>
        </p:nvSpPr>
        <p:spPr>
          <a:xfrm>
            <a:off x="311700" y="1152475"/>
            <a:ext cx="8760300" cy="3916800"/>
          </a:xfrm>
          <a:prstGeom prst="rect">
            <a:avLst/>
          </a:prstGeom>
        </p:spPr>
        <p:txBody>
          <a:bodyPr anchorCtr="0" anchor="t" bIns="91425" lIns="91425" spcFirstLastPara="1" rIns="91425" wrap="square" tIns="91425">
            <a:normAutofit/>
          </a:bodyPr>
          <a:lstStyle/>
          <a:p>
            <a:pPr indent="457200" lvl="0" marL="457200" rtl="0" algn="l">
              <a:lnSpc>
                <a:spcPct val="100000"/>
              </a:lnSpc>
              <a:spcBef>
                <a:spcPts val="0"/>
              </a:spcBef>
              <a:spcAft>
                <a:spcPts val="0"/>
              </a:spcAft>
              <a:buNone/>
            </a:pPr>
            <a:r>
              <a:t/>
            </a:r>
            <a:endParaRPr b="1" sz="1600"/>
          </a:p>
          <a:p>
            <a:pPr indent="0" lvl="0" marL="0" rtl="0" algn="l">
              <a:spcBef>
                <a:spcPts val="0"/>
              </a:spcBef>
              <a:spcAft>
                <a:spcPts val="1200"/>
              </a:spcAft>
              <a:buNone/>
            </a:pPr>
            <a:r>
              <a:t/>
            </a:r>
            <a:endParaRPr b="1" sz="1800"/>
          </a:p>
        </p:txBody>
      </p:sp>
      <p:sp>
        <p:nvSpPr>
          <p:cNvPr id="189" name="Google Shape;189;p24"/>
          <p:cNvSpPr txBox="1"/>
          <p:nvPr/>
        </p:nvSpPr>
        <p:spPr>
          <a:xfrm>
            <a:off x="768675" y="4725950"/>
            <a:ext cx="31980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90" name="Google Shape;190;p24"/>
          <p:cNvSpPr txBox="1"/>
          <p:nvPr/>
        </p:nvSpPr>
        <p:spPr>
          <a:xfrm>
            <a:off x="823500" y="4725950"/>
            <a:ext cx="3198000" cy="3036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b="1" lang="en" sz="1600">
                <a:solidFill>
                  <a:schemeClr val="dk2"/>
                </a:solidFill>
              </a:rPr>
              <a:t>Scenario 3</a:t>
            </a:r>
            <a:endParaRPr b="1" sz="1600">
              <a:solidFill>
                <a:schemeClr val="dk2"/>
              </a:solidFill>
            </a:endParaRPr>
          </a:p>
        </p:txBody>
      </p:sp>
      <p:sp>
        <p:nvSpPr>
          <p:cNvPr id="191" name="Google Shape;191;p24"/>
          <p:cNvSpPr txBox="1"/>
          <p:nvPr/>
        </p:nvSpPr>
        <p:spPr>
          <a:xfrm>
            <a:off x="5058100" y="4725950"/>
            <a:ext cx="3463800" cy="3036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b="1" lang="en" sz="1600">
                <a:solidFill>
                  <a:schemeClr val="dk2"/>
                </a:solidFill>
              </a:rPr>
              <a:t>Scenario 4</a:t>
            </a:r>
            <a:endParaRPr b="1" sz="1600">
              <a:solidFill>
                <a:schemeClr val="dk2"/>
              </a:solidFill>
            </a:endParaRPr>
          </a:p>
        </p:txBody>
      </p:sp>
      <p:pic>
        <p:nvPicPr>
          <p:cNvPr id="192" name="Google Shape;192;p24"/>
          <p:cNvPicPr preferRelativeResize="0"/>
          <p:nvPr/>
        </p:nvPicPr>
        <p:blipFill rotWithShape="1">
          <a:blip r:embed="rId3">
            <a:alphaModFix/>
          </a:blip>
          <a:srcRect b="3609" l="0" r="0" t="3609"/>
          <a:stretch/>
        </p:blipFill>
        <p:spPr>
          <a:xfrm>
            <a:off x="311700" y="827925"/>
            <a:ext cx="4221599" cy="3916805"/>
          </a:xfrm>
          <a:prstGeom prst="rect">
            <a:avLst/>
          </a:prstGeom>
          <a:noFill/>
          <a:ln>
            <a:noFill/>
          </a:ln>
        </p:spPr>
      </p:pic>
      <p:pic>
        <p:nvPicPr>
          <p:cNvPr id="193" name="Google Shape;193;p24"/>
          <p:cNvPicPr preferRelativeResize="0"/>
          <p:nvPr/>
        </p:nvPicPr>
        <p:blipFill rotWithShape="1">
          <a:blip r:embed="rId4">
            <a:alphaModFix/>
          </a:blip>
          <a:srcRect b="3104" l="0" r="0" t="3104"/>
          <a:stretch/>
        </p:blipFill>
        <p:spPr>
          <a:xfrm>
            <a:off x="4572000" y="827925"/>
            <a:ext cx="4221599" cy="39593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Idea 5: Adding Noise to the Features</a:t>
            </a:r>
            <a:endParaRPr sz="2500"/>
          </a:p>
        </p:txBody>
      </p:sp>
      <p:sp>
        <p:nvSpPr>
          <p:cNvPr id="199" name="Google Shape;19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Add white gaussian noise to the chroma features at a specified SNR. We’ll then calculate D, B, and the optimal path using these modified features and compare this noisy path with the original path. Vary the SNR to see its effect on the four scenarios. </a:t>
            </a:r>
            <a:endParaRPr/>
          </a:p>
        </p:txBody>
      </p:sp>
      <p:pic>
        <p:nvPicPr>
          <p:cNvPr id="200" name="Google Shape;200;p25"/>
          <p:cNvPicPr preferRelativeResize="0"/>
          <p:nvPr/>
        </p:nvPicPr>
        <p:blipFill>
          <a:blip r:embed="rId3">
            <a:alphaModFix/>
          </a:blip>
          <a:stretch>
            <a:fillRect/>
          </a:stretch>
        </p:blipFill>
        <p:spPr>
          <a:xfrm>
            <a:off x="1228950" y="2469075"/>
            <a:ext cx="6686100" cy="2674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txBox="1"/>
          <p:nvPr>
            <p:ph type="title"/>
          </p:nvPr>
        </p:nvSpPr>
        <p:spPr>
          <a:xfrm>
            <a:off x="311700" y="274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Idea 5 SNR = 10dB</a:t>
            </a:r>
            <a:endParaRPr sz="2500"/>
          </a:p>
          <a:p>
            <a:pPr indent="0" lvl="0" marL="0" rtl="0" algn="l">
              <a:spcBef>
                <a:spcPts val="0"/>
              </a:spcBef>
              <a:spcAft>
                <a:spcPts val="0"/>
              </a:spcAft>
              <a:buNone/>
            </a:pPr>
            <a:r>
              <a:t/>
            </a:r>
            <a:endParaRPr/>
          </a:p>
        </p:txBody>
      </p:sp>
      <p:pic>
        <p:nvPicPr>
          <p:cNvPr id="206" name="Google Shape;206;p26"/>
          <p:cNvPicPr preferRelativeResize="0"/>
          <p:nvPr/>
        </p:nvPicPr>
        <p:blipFill>
          <a:blip r:embed="rId3">
            <a:alphaModFix/>
          </a:blip>
          <a:stretch>
            <a:fillRect/>
          </a:stretch>
        </p:blipFill>
        <p:spPr>
          <a:xfrm>
            <a:off x="793200" y="1000050"/>
            <a:ext cx="3778809" cy="1983375"/>
          </a:xfrm>
          <a:prstGeom prst="rect">
            <a:avLst/>
          </a:prstGeom>
          <a:noFill/>
          <a:ln>
            <a:noFill/>
          </a:ln>
        </p:spPr>
      </p:pic>
      <p:pic>
        <p:nvPicPr>
          <p:cNvPr id="207" name="Google Shape;207;p26"/>
          <p:cNvPicPr preferRelativeResize="0"/>
          <p:nvPr/>
        </p:nvPicPr>
        <p:blipFill>
          <a:blip r:embed="rId4">
            <a:alphaModFix/>
          </a:blip>
          <a:stretch>
            <a:fillRect/>
          </a:stretch>
        </p:blipFill>
        <p:spPr>
          <a:xfrm>
            <a:off x="4856572" y="1000050"/>
            <a:ext cx="3778809" cy="1983375"/>
          </a:xfrm>
          <a:prstGeom prst="rect">
            <a:avLst/>
          </a:prstGeom>
          <a:noFill/>
          <a:ln>
            <a:noFill/>
          </a:ln>
        </p:spPr>
      </p:pic>
      <p:pic>
        <p:nvPicPr>
          <p:cNvPr id="208" name="Google Shape;208;p26"/>
          <p:cNvPicPr preferRelativeResize="0"/>
          <p:nvPr/>
        </p:nvPicPr>
        <p:blipFill>
          <a:blip r:embed="rId5">
            <a:alphaModFix/>
          </a:blip>
          <a:stretch>
            <a:fillRect/>
          </a:stretch>
        </p:blipFill>
        <p:spPr>
          <a:xfrm>
            <a:off x="915225" y="3135825"/>
            <a:ext cx="3534747" cy="1855274"/>
          </a:xfrm>
          <a:prstGeom prst="rect">
            <a:avLst/>
          </a:prstGeom>
          <a:noFill/>
          <a:ln>
            <a:noFill/>
          </a:ln>
        </p:spPr>
      </p:pic>
      <p:pic>
        <p:nvPicPr>
          <p:cNvPr id="209" name="Google Shape;209;p26"/>
          <p:cNvPicPr preferRelativeResize="0"/>
          <p:nvPr/>
        </p:nvPicPr>
        <p:blipFill>
          <a:blip r:embed="rId6">
            <a:alphaModFix/>
          </a:blip>
          <a:stretch>
            <a:fillRect/>
          </a:stretch>
        </p:blipFill>
        <p:spPr>
          <a:xfrm>
            <a:off x="4978597" y="3135825"/>
            <a:ext cx="3534747" cy="18552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311700" y="274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Idea 5 SNR = 5dB</a:t>
            </a:r>
            <a:endParaRPr sz="2500"/>
          </a:p>
          <a:p>
            <a:pPr indent="0" lvl="0" marL="0" rtl="0" algn="l">
              <a:spcBef>
                <a:spcPts val="0"/>
              </a:spcBef>
              <a:spcAft>
                <a:spcPts val="0"/>
              </a:spcAft>
              <a:buNone/>
            </a:pPr>
            <a:r>
              <a:t/>
            </a:r>
            <a:endParaRPr/>
          </a:p>
        </p:txBody>
      </p:sp>
      <p:pic>
        <p:nvPicPr>
          <p:cNvPr id="215" name="Google Shape;215;p27"/>
          <p:cNvPicPr preferRelativeResize="0"/>
          <p:nvPr/>
        </p:nvPicPr>
        <p:blipFill>
          <a:blip r:embed="rId3">
            <a:alphaModFix/>
          </a:blip>
          <a:stretch>
            <a:fillRect/>
          </a:stretch>
        </p:blipFill>
        <p:spPr>
          <a:xfrm>
            <a:off x="793200" y="1000050"/>
            <a:ext cx="3778809" cy="1983375"/>
          </a:xfrm>
          <a:prstGeom prst="rect">
            <a:avLst/>
          </a:prstGeom>
          <a:noFill/>
          <a:ln>
            <a:noFill/>
          </a:ln>
        </p:spPr>
      </p:pic>
      <p:pic>
        <p:nvPicPr>
          <p:cNvPr id="216" name="Google Shape;216;p27"/>
          <p:cNvPicPr preferRelativeResize="0"/>
          <p:nvPr/>
        </p:nvPicPr>
        <p:blipFill>
          <a:blip r:embed="rId4">
            <a:alphaModFix/>
          </a:blip>
          <a:stretch>
            <a:fillRect/>
          </a:stretch>
        </p:blipFill>
        <p:spPr>
          <a:xfrm>
            <a:off x="4602372" y="1000050"/>
            <a:ext cx="3754817" cy="1983375"/>
          </a:xfrm>
          <a:prstGeom prst="rect">
            <a:avLst/>
          </a:prstGeom>
          <a:noFill/>
          <a:ln>
            <a:noFill/>
          </a:ln>
        </p:spPr>
      </p:pic>
      <p:pic>
        <p:nvPicPr>
          <p:cNvPr id="217" name="Google Shape;217;p27"/>
          <p:cNvPicPr preferRelativeResize="0"/>
          <p:nvPr/>
        </p:nvPicPr>
        <p:blipFill>
          <a:blip r:embed="rId5">
            <a:alphaModFix/>
          </a:blip>
          <a:stretch>
            <a:fillRect/>
          </a:stretch>
        </p:blipFill>
        <p:spPr>
          <a:xfrm>
            <a:off x="915225" y="3135825"/>
            <a:ext cx="3534747" cy="1855274"/>
          </a:xfrm>
          <a:prstGeom prst="rect">
            <a:avLst/>
          </a:prstGeom>
          <a:noFill/>
          <a:ln>
            <a:noFill/>
          </a:ln>
        </p:spPr>
      </p:pic>
      <p:pic>
        <p:nvPicPr>
          <p:cNvPr id="218" name="Google Shape;218;p27"/>
          <p:cNvPicPr preferRelativeResize="0"/>
          <p:nvPr/>
        </p:nvPicPr>
        <p:blipFill>
          <a:blip r:embed="rId6">
            <a:alphaModFix/>
          </a:blip>
          <a:stretch>
            <a:fillRect/>
          </a:stretch>
        </p:blipFill>
        <p:spPr>
          <a:xfrm>
            <a:off x="4712409" y="3135825"/>
            <a:ext cx="3534747" cy="18552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311700" y="274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Idea 5 SNR = 2dB</a:t>
            </a:r>
            <a:endParaRPr sz="2500"/>
          </a:p>
          <a:p>
            <a:pPr indent="0" lvl="0" marL="0" rtl="0" algn="l">
              <a:spcBef>
                <a:spcPts val="0"/>
              </a:spcBef>
              <a:spcAft>
                <a:spcPts val="0"/>
              </a:spcAft>
              <a:buNone/>
            </a:pPr>
            <a:r>
              <a:t/>
            </a:r>
            <a:endParaRPr/>
          </a:p>
        </p:txBody>
      </p:sp>
      <p:pic>
        <p:nvPicPr>
          <p:cNvPr id="224" name="Google Shape;224;p28"/>
          <p:cNvPicPr preferRelativeResize="0"/>
          <p:nvPr/>
        </p:nvPicPr>
        <p:blipFill>
          <a:blip r:embed="rId3">
            <a:alphaModFix/>
          </a:blip>
          <a:stretch>
            <a:fillRect/>
          </a:stretch>
        </p:blipFill>
        <p:spPr>
          <a:xfrm>
            <a:off x="615775" y="1000050"/>
            <a:ext cx="3778809" cy="1983375"/>
          </a:xfrm>
          <a:prstGeom prst="rect">
            <a:avLst/>
          </a:prstGeom>
          <a:noFill/>
          <a:ln>
            <a:noFill/>
          </a:ln>
        </p:spPr>
      </p:pic>
      <p:pic>
        <p:nvPicPr>
          <p:cNvPr id="225" name="Google Shape;225;p28"/>
          <p:cNvPicPr preferRelativeResize="0"/>
          <p:nvPr/>
        </p:nvPicPr>
        <p:blipFill>
          <a:blip r:embed="rId4">
            <a:alphaModFix/>
          </a:blip>
          <a:stretch>
            <a:fillRect/>
          </a:stretch>
        </p:blipFill>
        <p:spPr>
          <a:xfrm>
            <a:off x="4712409" y="1000050"/>
            <a:ext cx="3778809" cy="1983375"/>
          </a:xfrm>
          <a:prstGeom prst="rect">
            <a:avLst/>
          </a:prstGeom>
          <a:noFill/>
          <a:ln>
            <a:noFill/>
          </a:ln>
        </p:spPr>
      </p:pic>
      <p:pic>
        <p:nvPicPr>
          <p:cNvPr id="226" name="Google Shape;226;p28"/>
          <p:cNvPicPr preferRelativeResize="0"/>
          <p:nvPr/>
        </p:nvPicPr>
        <p:blipFill>
          <a:blip r:embed="rId5">
            <a:alphaModFix/>
          </a:blip>
          <a:stretch>
            <a:fillRect/>
          </a:stretch>
        </p:blipFill>
        <p:spPr>
          <a:xfrm>
            <a:off x="737800" y="3135825"/>
            <a:ext cx="3534747" cy="1855274"/>
          </a:xfrm>
          <a:prstGeom prst="rect">
            <a:avLst/>
          </a:prstGeom>
          <a:noFill/>
          <a:ln>
            <a:noFill/>
          </a:ln>
        </p:spPr>
      </p:pic>
      <p:pic>
        <p:nvPicPr>
          <p:cNvPr id="227" name="Google Shape;227;p28"/>
          <p:cNvPicPr preferRelativeResize="0"/>
          <p:nvPr/>
        </p:nvPicPr>
        <p:blipFill>
          <a:blip r:embed="rId6">
            <a:alphaModFix/>
          </a:blip>
          <a:stretch>
            <a:fillRect/>
          </a:stretch>
        </p:blipFill>
        <p:spPr>
          <a:xfrm>
            <a:off x="4834434" y="3135825"/>
            <a:ext cx="3534747" cy="18552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 From Rejected Ideas</a:t>
            </a:r>
            <a:endParaRPr/>
          </a:p>
        </p:txBody>
      </p:sp>
      <p:sp>
        <p:nvSpPr>
          <p:cNvPr id="233" name="Google Shape;233;p29"/>
          <p:cNvSpPr txBox="1"/>
          <p:nvPr>
            <p:ph idx="1" type="body"/>
          </p:nvPr>
        </p:nvSpPr>
        <p:spPr>
          <a:xfrm>
            <a:off x="311700" y="1152475"/>
            <a:ext cx="4143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Unpredictable results from Idea 5</a:t>
            </a:r>
            <a:endParaRPr sz="1800"/>
          </a:p>
          <a:p>
            <a:pPr indent="-342900" lvl="0" marL="457200" rtl="0" algn="l">
              <a:spcBef>
                <a:spcPts val="0"/>
              </a:spcBef>
              <a:spcAft>
                <a:spcPts val="0"/>
              </a:spcAft>
              <a:buSzPts val="1800"/>
              <a:buChar char="●"/>
            </a:pPr>
            <a:r>
              <a:rPr lang="en" sz="1800"/>
              <a:t>Heavily dependent on the initial alignment</a:t>
            </a:r>
            <a:endParaRPr sz="1800"/>
          </a:p>
          <a:p>
            <a:pPr indent="-342900" lvl="0" marL="457200" rtl="0" algn="l">
              <a:spcBef>
                <a:spcPts val="0"/>
              </a:spcBef>
              <a:spcAft>
                <a:spcPts val="0"/>
              </a:spcAft>
              <a:buSzPts val="1800"/>
              <a:buChar char="●"/>
            </a:pPr>
            <a:r>
              <a:rPr lang="en" sz="1800"/>
              <a:t>Valley width and FlexDTW methods are independent of the starting point</a:t>
            </a:r>
            <a:endParaRPr sz="1800"/>
          </a:p>
        </p:txBody>
      </p:sp>
      <p:pic>
        <p:nvPicPr>
          <p:cNvPr id="234" name="Google Shape;234;p29"/>
          <p:cNvPicPr preferRelativeResize="0"/>
          <p:nvPr/>
        </p:nvPicPr>
        <p:blipFill>
          <a:blip r:embed="rId3">
            <a:alphaModFix/>
          </a:blip>
          <a:stretch>
            <a:fillRect/>
          </a:stretch>
        </p:blipFill>
        <p:spPr>
          <a:xfrm>
            <a:off x="5053484" y="1000050"/>
            <a:ext cx="3778809" cy="1983375"/>
          </a:xfrm>
          <a:prstGeom prst="rect">
            <a:avLst/>
          </a:prstGeom>
          <a:noFill/>
          <a:ln>
            <a:noFill/>
          </a:ln>
        </p:spPr>
      </p:pic>
      <p:pic>
        <p:nvPicPr>
          <p:cNvPr id="235" name="Google Shape;235;p29"/>
          <p:cNvPicPr preferRelativeResize="0"/>
          <p:nvPr/>
        </p:nvPicPr>
        <p:blipFill>
          <a:blip r:embed="rId4">
            <a:alphaModFix/>
          </a:blip>
          <a:stretch>
            <a:fillRect/>
          </a:stretch>
        </p:blipFill>
        <p:spPr>
          <a:xfrm>
            <a:off x="5175509" y="3135825"/>
            <a:ext cx="3534747" cy="1855274"/>
          </a:xfrm>
          <a:prstGeom prst="rect">
            <a:avLst/>
          </a:prstGeom>
          <a:noFill/>
          <a:ln>
            <a:noFill/>
          </a:ln>
        </p:spPr>
      </p:pic>
      <p:sp>
        <p:nvSpPr>
          <p:cNvPr id="236" name="Google Shape;236;p29"/>
          <p:cNvSpPr/>
          <p:nvPr/>
        </p:nvSpPr>
        <p:spPr>
          <a:xfrm>
            <a:off x="5334000" y="2656425"/>
            <a:ext cx="222300" cy="169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237" name="Google Shape;237;p29"/>
          <p:cNvSpPr/>
          <p:nvPr/>
        </p:nvSpPr>
        <p:spPr>
          <a:xfrm>
            <a:off x="5420000" y="4669725"/>
            <a:ext cx="222300" cy="169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0"/>
          <p:cNvSpPr txBox="1"/>
          <p:nvPr>
            <p:ph type="title"/>
          </p:nvPr>
        </p:nvSpPr>
        <p:spPr>
          <a:xfrm>
            <a:off x="490250" y="450150"/>
            <a:ext cx="7757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Ideas Moving Forward With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Idea 3: </a:t>
            </a:r>
            <a:r>
              <a:rPr lang="en" sz="2500"/>
              <a:t>Valley Width of D[i,j]</a:t>
            </a:r>
            <a:endParaRPr sz="2500"/>
          </a:p>
        </p:txBody>
      </p:sp>
      <p:sp>
        <p:nvSpPr>
          <p:cNvPr id="248" name="Google Shape;248;p31"/>
          <p:cNvSpPr txBox="1"/>
          <p:nvPr>
            <p:ph idx="1" type="body"/>
          </p:nvPr>
        </p:nvSpPr>
        <p:spPr>
          <a:xfrm>
            <a:off x="311700" y="1152475"/>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Compute D and B normally. For each point on the path, consider all the elements that fall on it’s </a:t>
            </a:r>
            <a:r>
              <a:rPr lang="en"/>
              <a:t>diagonal</a:t>
            </a:r>
            <a:r>
              <a:rPr lang="en"/>
              <a:t> with slope -1. If we plot this </a:t>
            </a:r>
            <a:r>
              <a:rPr lang="en"/>
              <a:t>diagonal, we should see a valley, we are tasked with visualizing this valley and measuring its width.</a:t>
            </a:r>
            <a:endParaRPr/>
          </a:p>
        </p:txBody>
      </p:sp>
      <p:graphicFrame>
        <p:nvGraphicFramePr>
          <p:cNvPr id="249" name="Google Shape;249;p31"/>
          <p:cNvGraphicFramePr/>
          <p:nvPr/>
        </p:nvGraphicFramePr>
        <p:xfrm>
          <a:off x="311700" y="2303925"/>
          <a:ext cx="3000000" cy="3000000"/>
        </p:xfrm>
        <a:graphic>
          <a:graphicData uri="http://schemas.openxmlformats.org/drawingml/2006/table">
            <a:tbl>
              <a:tblPr>
                <a:noFill/>
                <a:tableStyleId>{48FE29C4-D208-45CE-B264-503B1BABBFF9}</a:tableStyleId>
              </a:tblPr>
              <a:tblGrid>
                <a:gridCol w="425500"/>
                <a:gridCol w="425500"/>
                <a:gridCol w="425500"/>
                <a:gridCol w="425500"/>
                <a:gridCol w="425500"/>
              </a:tblGrid>
              <a:tr h="254425">
                <a:tc>
                  <a:txBody>
                    <a:bodyPr/>
                    <a:lstStyle/>
                    <a:p>
                      <a:pPr indent="0" lvl="0" marL="0" rtl="0" algn="l">
                        <a:spcBef>
                          <a:spcPts val="0"/>
                        </a:spcBef>
                        <a:spcAft>
                          <a:spcPts val="0"/>
                        </a:spcAft>
                        <a:buNone/>
                      </a:pPr>
                      <a:r>
                        <a:t/>
                      </a:r>
                      <a:endParaRPr/>
                    </a:p>
                  </a:txBody>
                  <a:tcPr marT="91425" marB="91425" marR="91425" marL="91425">
                    <a:solidFill>
                      <a:srgbClr val="9E9E9E"/>
                    </a:solidFill>
                  </a:tcPr>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FFFF00"/>
                    </a:solidFill>
                  </a:tcPr>
                </a:tc>
              </a:tr>
              <a:tr h="254425">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tc>
              </a:tr>
              <a:tr h="254425">
                <a:tc>
                  <a:txBody>
                    <a:bodyPr/>
                    <a:lstStyle/>
                    <a:p>
                      <a:pPr indent="0" lvl="0" marL="0" rtl="0" algn="l">
                        <a:spcBef>
                          <a:spcPts val="0"/>
                        </a:spcBef>
                        <a:spcAft>
                          <a:spcPts val="0"/>
                        </a:spcAft>
                        <a:buNone/>
                      </a:pPr>
                      <a:r>
                        <a:t/>
                      </a:r>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b="1"/>
                    </a:p>
                  </a:txBody>
                  <a:tcPr marT="91425" marB="91425" marR="91425" marL="91425">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solidFill>
                      <a:schemeClr val="lt1"/>
                    </a:solidFill>
                  </a:tcPr>
                </a:tc>
              </a:tr>
              <a:tr h="254425">
                <a:tc>
                  <a:txBody>
                    <a:bodyPr/>
                    <a:lstStyle/>
                    <a:p>
                      <a:pPr indent="0" lvl="0" marL="0" rtl="0" algn="l">
                        <a:spcBef>
                          <a:spcPts val="0"/>
                        </a:spcBef>
                        <a:spcAft>
                          <a:spcPts val="0"/>
                        </a:spcAft>
                        <a:buNone/>
                      </a:pPr>
                      <a:r>
                        <a:t/>
                      </a:r>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solidFill>
                      <a:srgbClr val="FFFF00"/>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chemeClr val="lt1"/>
                    </a:solidFill>
                  </a:tcPr>
                </a:tc>
              </a:tr>
              <a:tr h="254425">
                <a:tc>
                  <a:txBody>
                    <a:bodyPr/>
                    <a:lstStyle/>
                    <a:p>
                      <a:pPr indent="0" lvl="0" marL="0" rtl="0" algn="l">
                        <a:spcBef>
                          <a:spcPts val="0"/>
                        </a:spcBef>
                        <a:spcAft>
                          <a:spcPts val="0"/>
                        </a:spcAft>
                        <a:buNone/>
                      </a:pPr>
                      <a:r>
                        <a:t/>
                      </a:r>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E9E9E"/>
                    </a:solidFill>
                  </a:tcPr>
                </a:tc>
              </a:tr>
              <a:tr h="254425">
                <a:tc>
                  <a:txBody>
                    <a:bodyPr/>
                    <a:lstStyle/>
                    <a:p>
                      <a:pPr indent="0" lvl="0" marL="0" rtl="0" algn="l">
                        <a:spcBef>
                          <a:spcPts val="0"/>
                        </a:spcBef>
                        <a:spcAft>
                          <a:spcPts val="0"/>
                        </a:spcAft>
                        <a:buNone/>
                      </a:pPr>
                      <a:r>
                        <a:t/>
                      </a:r>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solidFill>
                      <a:schemeClr val="lt1"/>
                    </a:solidFill>
                  </a:tcPr>
                </a:tc>
              </a:tr>
              <a:tr h="254425">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t/>
                      </a:r>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solidFill>
                      <a:schemeClr val="lt1"/>
                    </a:solidFill>
                  </a:tcPr>
                </a:tc>
              </a:tr>
            </a:tbl>
          </a:graphicData>
        </a:graphic>
      </p:graphicFrame>
      <p:graphicFrame>
        <p:nvGraphicFramePr>
          <p:cNvPr id="250" name="Google Shape;250;p31"/>
          <p:cNvGraphicFramePr/>
          <p:nvPr/>
        </p:nvGraphicFramePr>
        <p:xfrm>
          <a:off x="7463125" y="2664025"/>
          <a:ext cx="3000000" cy="3000000"/>
        </p:xfrm>
        <a:graphic>
          <a:graphicData uri="http://schemas.openxmlformats.org/drawingml/2006/table">
            <a:tbl>
              <a:tblPr>
                <a:noFill/>
                <a:tableStyleId>{48FE29C4-D208-45CE-B264-503B1BABBFF9}</a:tableStyleId>
              </a:tblPr>
              <a:tblGrid>
                <a:gridCol w="425500"/>
              </a:tblGrid>
              <a:tr h="254425">
                <a:tc>
                  <a:txBody>
                    <a:bodyPr/>
                    <a:lstStyle/>
                    <a:p>
                      <a:pPr indent="0" lvl="0" marL="0" rtl="0" algn="l">
                        <a:spcBef>
                          <a:spcPts val="0"/>
                        </a:spcBef>
                        <a:spcAft>
                          <a:spcPts val="0"/>
                        </a:spcAft>
                        <a:buNone/>
                      </a:pPr>
                      <a:r>
                        <a:t/>
                      </a:r>
                      <a:endParaRPr/>
                    </a:p>
                  </a:txBody>
                  <a:tcPr marT="91425" marB="91425" marR="91425" marL="91425">
                    <a:solidFill>
                      <a:srgbClr val="FFFF00"/>
                    </a:solidFill>
                  </a:tcPr>
                </a:tc>
              </a:tr>
            </a:tbl>
          </a:graphicData>
        </a:graphic>
      </p:graphicFrame>
      <p:sp>
        <p:nvSpPr>
          <p:cNvPr id="251" name="Google Shape;251;p31"/>
          <p:cNvSpPr txBox="1"/>
          <p:nvPr>
            <p:ph idx="1" type="body"/>
          </p:nvPr>
        </p:nvSpPr>
        <p:spPr>
          <a:xfrm>
            <a:off x="6339675" y="2267875"/>
            <a:ext cx="2672400" cy="1115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600"/>
              <a:t>Original Backtrace</a:t>
            </a:r>
            <a:endParaRPr sz="1600"/>
          </a:p>
        </p:txBody>
      </p:sp>
      <p:graphicFrame>
        <p:nvGraphicFramePr>
          <p:cNvPr id="252" name="Google Shape;252;p31"/>
          <p:cNvGraphicFramePr/>
          <p:nvPr/>
        </p:nvGraphicFramePr>
        <p:xfrm>
          <a:off x="7463125" y="3529575"/>
          <a:ext cx="3000000" cy="3000000"/>
        </p:xfrm>
        <a:graphic>
          <a:graphicData uri="http://schemas.openxmlformats.org/drawingml/2006/table">
            <a:tbl>
              <a:tblPr>
                <a:noFill/>
                <a:tableStyleId>{48FE29C4-D208-45CE-B264-503B1BABBFF9}</a:tableStyleId>
              </a:tblPr>
              <a:tblGrid>
                <a:gridCol w="425500"/>
              </a:tblGrid>
              <a:tr h="254425">
                <a:tc>
                  <a:txBody>
                    <a:bodyPr/>
                    <a:lstStyle/>
                    <a:p>
                      <a:pPr indent="0" lvl="0" marL="0" rtl="0" algn="l">
                        <a:spcBef>
                          <a:spcPts val="0"/>
                        </a:spcBef>
                        <a:spcAft>
                          <a:spcPts val="0"/>
                        </a:spcAft>
                        <a:buNone/>
                      </a:pPr>
                      <a:r>
                        <a:t/>
                      </a:r>
                      <a:endParaRPr/>
                    </a:p>
                  </a:txBody>
                  <a:tcPr marT="91425" marB="91425" marR="91425" marL="91425">
                    <a:solidFill>
                      <a:srgbClr val="9E9E9E"/>
                    </a:solidFill>
                  </a:tcPr>
                </a:tc>
              </a:tr>
            </a:tbl>
          </a:graphicData>
        </a:graphic>
      </p:graphicFrame>
      <p:sp>
        <p:nvSpPr>
          <p:cNvPr id="253" name="Google Shape;253;p31"/>
          <p:cNvSpPr txBox="1"/>
          <p:nvPr>
            <p:ph idx="1" type="body"/>
          </p:nvPr>
        </p:nvSpPr>
        <p:spPr>
          <a:xfrm>
            <a:off x="6339675" y="3133425"/>
            <a:ext cx="2672400" cy="396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600"/>
              <a:t>Diagonal</a:t>
            </a:r>
            <a:endParaRPr sz="1600"/>
          </a:p>
        </p:txBody>
      </p:sp>
      <p:cxnSp>
        <p:nvCxnSpPr>
          <p:cNvPr id="254" name="Google Shape;254;p31"/>
          <p:cNvCxnSpPr/>
          <p:nvPr/>
        </p:nvCxnSpPr>
        <p:spPr>
          <a:xfrm>
            <a:off x="2636550" y="3751075"/>
            <a:ext cx="1244700" cy="6900"/>
          </a:xfrm>
          <a:prstGeom prst="straightConnector1">
            <a:avLst/>
          </a:prstGeom>
          <a:noFill/>
          <a:ln cap="flat" cmpd="sng" w="76200">
            <a:solidFill>
              <a:schemeClr val="dk2"/>
            </a:solidFill>
            <a:prstDash val="solid"/>
            <a:round/>
            <a:headEnd len="med" w="med" type="none"/>
            <a:tailEnd len="med" w="med" type="triangle"/>
          </a:ln>
        </p:spPr>
      </p:cxnSp>
      <p:sp>
        <p:nvSpPr>
          <p:cNvPr id="255" name="Google Shape;255;p31"/>
          <p:cNvSpPr/>
          <p:nvPr/>
        </p:nvSpPr>
        <p:spPr>
          <a:xfrm>
            <a:off x="4026725" y="2479619"/>
            <a:ext cx="2205100" cy="2266275"/>
          </a:xfrm>
          <a:custGeom>
            <a:rect b="b" l="l" r="r" t="t"/>
            <a:pathLst>
              <a:path extrusionOk="0" h="90651" w="88204">
                <a:moveTo>
                  <a:pt x="0" y="14905"/>
                </a:moveTo>
                <a:cubicBezTo>
                  <a:pt x="3436" y="13227"/>
                  <a:pt x="15660" y="-7785"/>
                  <a:pt x="20613" y="4838"/>
                </a:cubicBezTo>
                <a:cubicBezTo>
                  <a:pt x="25567" y="17462"/>
                  <a:pt x="22531" y="90726"/>
                  <a:pt x="29721" y="90646"/>
                </a:cubicBezTo>
                <a:cubicBezTo>
                  <a:pt x="36912" y="90566"/>
                  <a:pt x="54009" y="17302"/>
                  <a:pt x="63756" y="4359"/>
                </a:cubicBezTo>
                <a:cubicBezTo>
                  <a:pt x="73503" y="-8584"/>
                  <a:pt x="84129" y="11550"/>
                  <a:pt x="88204" y="12988"/>
                </a:cubicBezTo>
              </a:path>
            </a:pathLst>
          </a:custGeom>
          <a:noFill/>
          <a:ln cap="flat" cmpd="sng" w="38100">
            <a:solidFill>
              <a:schemeClr val="dk2"/>
            </a:solidFill>
            <a:prstDash val="solid"/>
            <a:round/>
            <a:headEnd len="med" w="med" type="none"/>
            <a:tailEnd len="med" w="med" type="none"/>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796200" y="152400"/>
            <a:ext cx="8347809" cy="483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Idea 4: Valley Width of D[i,j]</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61" name="Google Shape;261;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 – </a:t>
            </a:r>
            <a:r>
              <a:rPr lang="en" sz="1500"/>
              <a:t>How we calculate the valley width?</a:t>
            </a:r>
            <a:endParaRPr sz="1500"/>
          </a:p>
          <a:p>
            <a:pPr indent="0" lvl="0" marL="0" rtl="0" algn="l">
              <a:spcBef>
                <a:spcPts val="1200"/>
              </a:spcBef>
              <a:spcAft>
                <a:spcPts val="0"/>
              </a:spcAft>
              <a:buNone/>
            </a:pPr>
            <a:r>
              <a:rPr lang="en" sz="1500"/>
              <a:t>	1. Find the </a:t>
            </a:r>
            <a:r>
              <a:rPr b="1" lang="en" sz="1500"/>
              <a:t>decision line;</a:t>
            </a:r>
            <a:endParaRPr b="1" sz="1500"/>
          </a:p>
          <a:p>
            <a:pPr indent="0" lvl="0" marL="0" rtl="0" algn="l">
              <a:spcBef>
                <a:spcPts val="1200"/>
              </a:spcBef>
              <a:spcAft>
                <a:spcPts val="0"/>
              </a:spcAft>
              <a:buNone/>
            </a:pPr>
            <a:r>
              <a:rPr lang="en" sz="1500"/>
              <a:t>		a. Average cost;</a:t>
            </a:r>
            <a:endParaRPr sz="1500"/>
          </a:p>
          <a:p>
            <a:pPr indent="0" lvl="0" marL="0" rtl="0" algn="l">
              <a:spcBef>
                <a:spcPts val="1200"/>
              </a:spcBef>
              <a:spcAft>
                <a:spcPts val="0"/>
              </a:spcAft>
              <a:buNone/>
            </a:pPr>
            <a:r>
              <a:rPr lang="en" sz="1500"/>
              <a:t>		b. Minimum cost;</a:t>
            </a:r>
            <a:endParaRPr sz="1500"/>
          </a:p>
          <a:p>
            <a:pPr indent="0" lvl="0" marL="0" rtl="0" algn="l">
              <a:spcBef>
                <a:spcPts val="1200"/>
              </a:spcBef>
              <a:spcAft>
                <a:spcPts val="0"/>
              </a:spcAft>
              <a:buNone/>
            </a:pPr>
            <a:r>
              <a:rPr lang="en" sz="1500"/>
              <a:t>		c. Maximum cost.</a:t>
            </a:r>
            <a:endParaRPr sz="1500"/>
          </a:p>
          <a:p>
            <a:pPr indent="0" lvl="0" marL="0" rtl="0" algn="l">
              <a:spcBef>
                <a:spcPts val="1200"/>
              </a:spcBef>
              <a:spcAft>
                <a:spcPts val="0"/>
              </a:spcAft>
              <a:buNone/>
            </a:pPr>
            <a:r>
              <a:rPr lang="en" sz="1500"/>
              <a:t>	2. Count the number of points under the decision line;</a:t>
            </a:r>
            <a:endParaRPr sz="1500"/>
          </a:p>
          <a:p>
            <a:pPr indent="0" lvl="0" marL="0" rtl="0" algn="l">
              <a:spcBef>
                <a:spcPts val="1200"/>
              </a:spcBef>
              <a:spcAft>
                <a:spcPts val="0"/>
              </a:spcAft>
              <a:buNone/>
            </a:pPr>
            <a:r>
              <a:rPr lang="en" sz="1500"/>
              <a:t>	3. Normalization</a:t>
            </a:r>
            <a:endParaRPr sz="1500"/>
          </a:p>
          <a:p>
            <a:pPr indent="0" lvl="0" marL="0" rtl="0" algn="l">
              <a:spcBef>
                <a:spcPts val="1200"/>
              </a:spcBef>
              <a:spcAft>
                <a:spcPts val="1200"/>
              </a:spcAft>
              <a:buNone/>
            </a:pPr>
            <a:r>
              <a:rPr lang="en" sz="1500"/>
              <a:t>– Intuition: The wider the valley, The stronger the alignment at that point.</a:t>
            </a:r>
            <a:endParaRPr sz="1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Idea 3 – Visualizations of 5 </a:t>
            </a:r>
            <a:r>
              <a:rPr lang="en" sz="2300"/>
              <a:t>random v</a:t>
            </a:r>
            <a:r>
              <a:rPr lang="en" sz="2300"/>
              <a:t>alleys on the path</a:t>
            </a:r>
            <a:endParaRPr sz="2300"/>
          </a:p>
          <a:p>
            <a:pPr indent="0" lvl="0" marL="0" rtl="0" algn="l">
              <a:spcBef>
                <a:spcPts val="0"/>
              </a:spcBef>
              <a:spcAft>
                <a:spcPts val="0"/>
              </a:spcAft>
              <a:buNone/>
            </a:pPr>
            <a:r>
              <a:t/>
            </a:r>
            <a:endParaRPr sz="2600"/>
          </a:p>
        </p:txBody>
      </p:sp>
      <p:pic>
        <p:nvPicPr>
          <p:cNvPr id="267" name="Google Shape;267;p33"/>
          <p:cNvPicPr preferRelativeResize="0"/>
          <p:nvPr/>
        </p:nvPicPr>
        <p:blipFill>
          <a:blip r:embed="rId3">
            <a:alphaModFix/>
          </a:blip>
          <a:stretch>
            <a:fillRect/>
          </a:stretch>
        </p:blipFill>
        <p:spPr>
          <a:xfrm>
            <a:off x="349013" y="1750501"/>
            <a:ext cx="8445975" cy="2099700"/>
          </a:xfrm>
          <a:prstGeom prst="rect">
            <a:avLst/>
          </a:prstGeom>
          <a:noFill/>
          <a:ln>
            <a:noFill/>
          </a:ln>
        </p:spPr>
      </p:pic>
      <p:sp>
        <p:nvSpPr>
          <p:cNvPr id="268" name="Google Shape;268;p33"/>
          <p:cNvSpPr txBox="1"/>
          <p:nvPr/>
        </p:nvSpPr>
        <p:spPr>
          <a:xfrm>
            <a:off x="3274000" y="3938300"/>
            <a:ext cx="2230200" cy="3510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1800">
                <a:solidFill>
                  <a:schemeClr val="dk2"/>
                </a:solidFill>
              </a:rPr>
              <a:t>Scenario 1</a:t>
            </a:r>
            <a:endParaRPr sz="1800">
              <a:solidFill>
                <a:schemeClr val="dk2"/>
              </a:solidFill>
            </a:endParaRPr>
          </a:p>
        </p:txBody>
      </p:sp>
      <p:pic>
        <p:nvPicPr>
          <p:cNvPr id="269" name="Google Shape;269;p33"/>
          <p:cNvPicPr preferRelativeResize="0"/>
          <p:nvPr/>
        </p:nvPicPr>
        <p:blipFill>
          <a:blip r:embed="rId4">
            <a:alphaModFix/>
          </a:blip>
          <a:stretch>
            <a:fillRect/>
          </a:stretch>
        </p:blipFill>
        <p:spPr>
          <a:xfrm>
            <a:off x="0" y="1581150"/>
            <a:ext cx="9144003" cy="2286001"/>
          </a:xfrm>
          <a:prstGeom prst="rect">
            <a:avLst/>
          </a:prstGeom>
          <a:noFill/>
          <a:ln>
            <a:noFill/>
          </a:ln>
        </p:spPr>
      </p:pic>
      <p:sp>
        <p:nvSpPr>
          <p:cNvPr id="270" name="Google Shape;270;p33"/>
          <p:cNvSpPr txBox="1"/>
          <p:nvPr/>
        </p:nvSpPr>
        <p:spPr>
          <a:xfrm>
            <a:off x="331875" y="1110325"/>
            <a:ext cx="54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Observation Interval: 50</a:t>
            </a: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4" name="Shape 274"/>
        <p:cNvGrpSpPr/>
        <p:nvPr/>
      </p:nvGrpSpPr>
      <p:grpSpPr>
        <a:xfrm>
          <a:off x="0" y="0"/>
          <a:ext cx="0" cy="0"/>
          <a:chOff x="0" y="0"/>
          <a:chExt cx="0" cy="0"/>
        </a:xfrm>
      </p:grpSpPr>
      <p:sp>
        <p:nvSpPr>
          <p:cNvPr id="275" name="Google Shape;27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300"/>
              <a:t>Idea 4 – Visualizations of 5 random valleys on the path</a:t>
            </a:r>
            <a:endParaRPr sz="2300"/>
          </a:p>
          <a:p>
            <a:pPr indent="0" lvl="0" marL="0" rtl="0" algn="l">
              <a:spcBef>
                <a:spcPts val="0"/>
              </a:spcBef>
              <a:spcAft>
                <a:spcPts val="0"/>
              </a:spcAft>
              <a:buClr>
                <a:schemeClr val="dk1"/>
              </a:buClr>
              <a:buSzPts val="1100"/>
              <a:buFont typeface="Arial"/>
              <a:buNone/>
            </a:pPr>
            <a:r>
              <a:t/>
            </a:r>
            <a:endParaRPr sz="2600"/>
          </a:p>
          <a:p>
            <a:pPr indent="0" lvl="0" marL="0" rtl="0" algn="l">
              <a:spcBef>
                <a:spcPts val="0"/>
              </a:spcBef>
              <a:spcAft>
                <a:spcPts val="0"/>
              </a:spcAft>
              <a:buNone/>
            </a:pPr>
            <a:r>
              <a:t/>
            </a:r>
            <a:endParaRPr sz="2000"/>
          </a:p>
        </p:txBody>
      </p:sp>
      <p:sp>
        <p:nvSpPr>
          <p:cNvPr id="276" name="Google Shape;276;p34"/>
          <p:cNvSpPr txBox="1"/>
          <p:nvPr/>
        </p:nvSpPr>
        <p:spPr>
          <a:xfrm>
            <a:off x="3274000" y="3938300"/>
            <a:ext cx="2230200" cy="3510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1800">
                <a:solidFill>
                  <a:schemeClr val="dk2"/>
                </a:solidFill>
              </a:rPr>
              <a:t>Scenario 3</a:t>
            </a:r>
            <a:endParaRPr sz="1800">
              <a:solidFill>
                <a:schemeClr val="dk2"/>
              </a:solidFill>
            </a:endParaRPr>
          </a:p>
          <a:p>
            <a:pPr indent="457200" lvl="0" marL="0" rtl="0" algn="l">
              <a:spcBef>
                <a:spcPts val="0"/>
              </a:spcBef>
              <a:spcAft>
                <a:spcPts val="0"/>
              </a:spcAft>
              <a:buNone/>
            </a:pPr>
            <a:r>
              <a:t/>
            </a:r>
            <a:endParaRPr sz="1800">
              <a:solidFill>
                <a:schemeClr val="dk2"/>
              </a:solidFill>
            </a:endParaRPr>
          </a:p>
        </p:txBody>
      </p:sp>
      <p:pic>
        <p:nvPicPr>
          <p:cNvPr id="277" name="Google Shape;277;p34"/>
          <p:cNvPicPr preferRelativeResize="0"/>
          <p:nvPr/>
        </p:nvPicPr>
        <p:blipFill>
          <a:blip r:embed="rId3">
            <a:alphaModFix/>
          </a:blip>
          <a:stretch>
            <a:fillRect/>
          </a:stretch>
        </p:blipFill>
        <p:spPr>
          <a:xfrm>
            <a:off x="311700" y="1713013"/>
            <a:ext cx="8520600" cy="1987200"/>
          </a:xfrm>
          <a:prstGeom prst="rect">
            <a:avLst/>
          </a:prstGeom>
          <a:noFill/>
          <a:ln>
            <a:noFill/>
          </a:ln>
        </p:spPr>
      </p:pic>
      <p:sp>
        <p:nvSpPr>
          <p:cNvPr id="278" name="Google Shape;278;p34"/>
          <p:cNvSpPr txBox="1"/>
          <p:nvPr/>
        </p:nvSpPr>
        <p:spPr>
          <a:xfrm>
            <a:off x="331875" y="1110325"/>
            <a:ext cx="54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Observation Interval: 50</a:t>
            </a:r>
            <a:endParaRPr sz="1800">
              <a:solidFill>
                <a:schemeClr val="dk2"/>
              </a:solidFill>
            </a:endParaRPr>
          </a:p>
        </p:txBody>
      </p:sp>
      <p:pic>
        <p:nvPicPr>
          <p:cNvPr id="279" name="Google Shape;279;p34"/>
          <p:cNvPicPr preferRelativeResize="0"/>
          <p:nvPr/>
        </p:nvPicPr>
        <p:blipFill>
          <a:blip r:embed="rId4">
            <a:alphaModFix/>
          </a:blip>
          <a:stretch>
            <a:fillRect/>
          </a:stretch>
        </p:blipFill>
        <p:spPr>
          <a:xfrm>
            <a:off x="0" y="1657350"/>
            <a:ext cx="9144003" cy="22860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3" name="Shape 283"/>
        <p:cNvGrpSpPr/>
        <p:nvPr/>
      </p:nvGrpSpPr>
      <p:grpSpPr>
        <a:xfrm>
          <a:off x="0" y="0"/>
          <a:ext cx="0" cy="0"/>
          <a:chOff x="0" y="0"/>
          <a:chExt cx="0" cy="0"/>
        </a:xfrm>
      </p:grpSpPr>
      <p:sp>
        <p:nvSpPr>
          <p:cNvPr id="284" name="Google Shape;28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300"/>
              <a:t>Idea 4 – Visualizations of 5 random valleys on the path</a:t>
            </a:r>
            <a:endParaRPr sz="2300"/>
          </a:p>
          <a:p>
            <a:pPr indent="0" lvl="0" marL="0" rtl="0" algn="l">
              <a:spcBef>
                <a:spcPts val="0"/>
              </a:spcBef>
              <a:spcAft>
                <a:spcPts val="0"/>
              </a:spcAft>
              <a:buClr>
                <a:schemeClr val="dk1"/>
              </a:buClr>
              <a:buSzPts val="1100"/>
              <a:buFont typeface="Arial"/>
              <a:buNone/>
            </a:pPr>
            <a:r>
              <a:t/>
            </a:r>
            <a:endParaRPr sz="2600"/>
          </a:p>
          <a:p>
            <a:pPr indent="0" lvl="0" marL="0" rtl="0" algn="l">
              <a:spcBef>
                <a:spcPts val="0"/>
              </a:spcBef>
              <a:spcAft>
                <a:spcPts val="0"/>
              </a:spcAft>
              <a:buNone/>
            </a:pPr>
            <a:r>
              <a:t/>
            </a:r>
            <a:endParaRPr sz="2300"/>
          </a:p>
        </p:txBody>
      </p:sp>
      <p:sp>
        <p:nvSpPr>
          <p:cNvPr id="285" name="Google Shape;285;p35"/>
          <p:cNvSpPr txBox="1"/>
          <p:nvPr/>
        </p:nvSpPr>
        <p:spPr>
          <a:xfrm>
            <a:off x="3274000" y="3938300"/>
            <a:ext cx="2230200" cy="3510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1800">
                <a:solidFill>
                  <a:schemeClr val="dk2"/>
                </a:solidFill>
              </a:rPr>
              <a:t>Scenario 2</a:t>
            </a:r>
            <a:endParaRPr sz="1800">
              <a:solidFill>
                <a:schemeClr val="dk2"/>
              </a:solidFill>
            </a:endParaRPr>
          </a:p>
          <a:p>
            <a:pPr indent="457200" lvl="0" marL="0" rtl="0" algn="l">
              <a:spcBef>
                <a:spcPts val="0"/>
              </a:spcBef>
              <a:spcAft>
                <a:spcPts val="0"/>
              </a:spcAft>
              <a:buNone/>
            </a:pPr>
            <a:br>
              <a:rPr lang="en" sz="1800">
                <a:solidFill>
                  <a:schemeClr val="dk2"/>
                </a:solidFill>
              </a:rPr>
            </a:br>
            <a:endParaRPr sz="1800">
              <a:solidFill>
                <a:schemeClr val="dk2"/>
              </a:solidFill>
            </a:endParaRPr>
          </a:p>
        </p:txBody>
      </p:sp>
      <p:pic>
        <p:nvPicPr>
          <p:cNvPr id="286" name="Google Shape;286;p35"/>
          <p:cNvPicPr preferRelativeResize="0"/>
          <p:nvPr/>
        </p:nvPicPr>
        <p:blipFill>
          <a:blip r:embed="rId3">
            <a:alphaModFix/>
          </a:blip>
          <a:stretch>
            <a:fillRect/>
          </a:stretch>
        </p:blipFill>
        <p:spPr>
          <a:xfrm>
            <a:off x="155850" y="1748350"/>
            <a:ext cx="8832300" cy="2197257"/>
          </a:xfrm>
          <a:prstGeom prst="rect">
            <a:avLst/>
          </a:prstGeom>
          <a:noFill/>
          <a:ln>
            <a:noFill/>
          </a:ln>
        </p:spPr>
      </p:pic>
      <p:sp>
        <p:nvSpPr>
          <p:cNvPr id="287" name="Google Shape;287;p35"/>
          <p:cNvSpPr txBox="1"/>
          <p:nvPr/>
        </p:nvSpPr>
        <p:spPr>
          <a:xfrm>
            <a:off x="331875" y="1110325"/>
            <a:ext cx="54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Observation Interval: 50</a:t>
            </a:r>
            <a:endParaRPr sz="1800">
              <a:solidFill>
                <a:schemeClr val="dk2"/>
              </a:solidFill>
            </a:endParaRPr>
          </a:p>
        </p:txBody>
      </p:sp>
      <p:pic>
        <p:nvPicPr>
          <p:cNvPr id="288" name="Google Shape;288;p35"/>
          <p:cNvPicPr preferRelativeResize="0"/>
          <p:nvPr/>
        </p:nvPicPr>
        <p:blipFill>
          <a:blip r:embed="rId4">
            <a:alphaModFix/>
          </a:blip>
          <a:stretch>
            <a:fillRect/>
          </a:stretch>
        </p:blipFill>
        <p:spPr>
          <a:xfrm>
            <a:off x="0" y="1657350"/>
            <a:ext cx="9144003" cy="2286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2" name="Shape 292"/>
        <p:cNvGrpSpPr/>
        <p:nvPr/>
      </p:nvGrpSpPr>
      <p:grpSpPr>
        <a:xfrm>
          <a:off x="0" y="0"/>
          <a:ext cx="0" cy="0"/>
          <a:chOff x="0" y="0"/>
          <a:chExt cx="0" cy="0"/>
        </a:xfrm>
      </p:grpSpPr>
      <p:sp>
        <p:nvSpPr>
          <p:cNvPr id="293" name="Google Shape;29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300"/>
              <a:t>Idea 4 – Visualizations of 5 random valleys on the path</a:t>
            </a:r>
            <a:endParaRPr sz="2300"/>
          </a:p>
          <a:p>
            <a:pPr indent="0" lvl="0" marL="0" rtl="0" algn="l">
              <a:spcBef>
                <a:spcPts val="0"/>
              </a:spcBef>
              <a:spcAft>
                <a:spcPts val="0"/>
              </a:spcAft>
              <a:buClr>
                <a:schemeClr val="dk1"/>
              </a:buClr>
              <a:buSzPts val="1100"/>
              <a:buFont typeface="Arial"/>
              <a:buNone/>
            </a:pPr>
            <a:r>
              <a:t/>
            </a:r>
            <a:endParaRPr sz="2600"/>
          </a:p>
          <a:p>
            <a:pPr indent="0" lvl="0" marL="0" rtl="0" algn="l">
              <a:spcBef>
                <a:spcPts val="0"/>
              </a:spcBef>
              <a:spcAft>
                <a:spcPts val="0"/>
              </a:spcAft>
              <a:buNone/>
            </a:pPr>
            <a:r>
              <a:t/>
            </a:r>
            <a:endParaRPr sz="2300"/>
          </a:p>
        </p:txBody>
      </p:sp>
      <p:sp>
        <p:nvSpPr>
          <p:cNvPr id="294" name="Google Shape;294;p36"/>
          <p:cNvSpPr txBox="1"/>
          <p:nvPr/>
        </p:nvSpPr>
        <p:spPr>
          <a:xfrm>
            <a:off x="3274000" y="3938300"/>
            <a:ext cx="2230200" cy="3510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1800">
                <a:solidFill>
                  <a:schemeClr val="dk2"/>
                </a:solidFill>
              </a:rPr>
              <a:t>Scenario 4</a:t>
            </a:r>
            <a:endParaRPr sz="1800">
              <a:solidFill>
                <a:schemeClr val="dk2"/>
              </a:solidFill>
            </a:endParaRPr>
          </a:p>
        </p:txBody>
      </p:sp>
      <p:pic>
        <p:nvPicPr>
          <p:cNvPr id="295" name="Google Shape;295;p36"/>
          <p:cNvPicPr preferRelativeResize="0"/>
          <p:nvPr/>
        </p:nvPicPr>
        <p:blipFill>
          <a:blip r:embed="rId3">
            <a:alphaModFix/>
          </a:blip>
          <a:stretch>
            <a:fillRect/>
          </a:stretch>
        </p:blipFill>
        <p:spPr>
          <a:xfrm>
            <a:off x="255925" y="1881224"/>
            <a:ext cx="8266350" cy="2056462"/>
          </a:xfrm>
          <a:prstGeom prst="rect">
            <a:avLst/>
          </a:prstGeom>
          <a:noFill/>
          <a:ln>
            <a:noFill/>
          </a:ln>
        </p:spPr>
      </p:pic>
      <p:sp>
        <p:nvSpPr>
          <p:cNvPr id="296" name="Google Shape;296;p36"/>
          <p:cNvSpPr txBox="1"/>
          <p:nvPr/>
        </p:nvSpPr>
        <p:spPr>
          <a:xfrm>
            <a:off x="331875" y="1110325"/>
            <a:ext cx="54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Observation Interval: 50</a:t>
            </a:r>
            <a:endParaRPr sz="1800">
              <a:solidFill>
                <a:schemeClr val="dk2"/>
              </a:solidFill>
            </a:endParaRPr>
          </a:p>
        </p:txBody>
      </p:sp>
      <p:pic>
        <p:nvPicPr>
          <p:cNvPr id="297" name="Google Shape;297;p36"/>
          <p:cNvPicPr preferRelativeResize="0"/>
          <p:nvPr/>
        </p:nvPicPr>
        <p:blipFill>
          <a:blip r:embed="rId4">
            <a:alphaModFix/>
          </a:blip>
          <a:stretch>
            <a:fillRect/>
          </a:stretch>
        </p:blipFill>
        <p:spPr>
          <a:xfrm>
            <a:off x="0" y="1657350"/>
            <a:ext cx="9144003" cy="2286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t>Idea 3 – Change of the valley width along the path</a:t>
            </a:r>
            <a:endParaRPr sz="2320"/>
          </a:p>
        </p:txBody>
      </p:sp>
      <p:pic>
        <p:nvPicPr>
          <p:cNvPr id="303" name="Google Shape;303;p37"/>
          <p:cNvPicPr preferRelativeResize="0"/>
          <p:nvPr/>
        </p:nvPicPr>
        <p:blipFill>
          <a:blip r:embed="rId3">
            <a:alphaModFix/>
          </a:blip>
          <a:stretch>
            <a:fillRect/>
          </a:stretch>
        </p:blipFill>
        <p:spPr>
          <a:xfrm>
            <a:off x="226925" y="1702950"/>
            <a:ext cx="4208000" cy="2104011"/>
          </a:xfrm>
          <a:prstGeom prst="rect">
            <a:avLst/>
          </a:prstGeom>
          <a:noFill/>
          <a:ln>
            <a:noFill/>
          </a:ln>
        </p:spPr>
      </p:pic>
      <p:pic>
        <p:nvPicPr>
          <p:cNvPr id="304" name="Google Shape;304;p37"/>
          <p:cNvPicPr preferRelativeResize="0"/>
          <p:nvPr/>
        </p:nvPicPr>
        <p:blipFill>
          <a:blip r:embed="rId4">
            <a:alphaModFix/>
          </a:blip>
          <a:stretch>
            <a:fillRect/>
          </a:stretch>
        </p:blipFill>
        <p:spPr>
          <a:xfrm>
            <a:off x="4624300" y="1702950"/>
            <a:ext cx="4208000" cy="2104000"/>
          </a:xfrm>
          <a:prstGeom prst="rect">
            <a:avLst/>
          </a:prstGeom>
          <a:noFill/>
          <a:ln>
            <a:noFill/>
          </a:ln>
        </p:spPr>
      </p:pic>
      <p:sp>
        <p:nvSpPr>
          <p:cNvPr id="305" name="Google Shape;305;p37"/>
          <p:cNvSpPr txBox="1"/>
          <p:nvPr/>
        </p:nvSpPr>
        <p:spPr>
          <a:xfrm>
            <a:off x="331125" y="3806950"/>
            <a:ext cx="3999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Scenario 1</a:t>
            </a:r>
            <a:endParaRPr sz="1800">
              <a:solidFill>
                <a:schemeClr val="dk2"/>
              </a:solidFill>
            </a:endParaRPr>
          </a:p>
        </p:txBody>
      </p:sp>
      <p:sp>
        <p:nvSpPr>
          <p:cNvPr id="306" name="Google Shape;306;p37"/>
          <p:cNvSpPr txBox="1"/>
          <p:nvPr/>
        </p:nvSpPr>
        <p:spPr>
          <a:xfrm>
            <a:off x="331875" y="1110325"/>
            <a:ext cx="54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Observation Interval: 400</a:t>
            </a:r>
            <a:endParaRPr sz="1800">
              <a:solidFill>
                <a:schemeClr val="dk2"/>
              </a:solidFill>
            </a:endParaRPr>
          </a:p>
        </p:txBody>
      </p:sp>
      <p:sp>
        <p:nvSpPr>
          <p:cNvPr id="307" name="Google Shape;307;p37"/>
          <p:cNvSpPr txBox="1"/>
          <p:nvPr/>
        </p:nvSpPr>
        <p:spPr>
          <a:xfrm>
            <a:off x="4832700" y="3806950"/>
            <a:ext cx="3999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Scenario 2</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320"/>
              <a:t>Idea 3 – Change of the valley width along the path</a:t>
            </a:r>
            <a:endParaRPr sz="2320"/>
          </a:p>
          <a:p>
            <a:pPr indent="0" lvl="0" marL="0" rtl="0" algn="l">
              <a:spcBef>
                <a:spcPts val="0"/>
              </a:spcBef>
              <a:spcAft>
                <a:spcPts val="0"/>
              </a:spcAft>
              <a:buSzPts val="990"/>
              <a:buNone/>
            </a:pPr>
            <a:r>
              <a:t/>
            </a:r>
            <a:endParaRPr sz="2320"/>
          </a:p>
        </p:txBody>
      </p:sp>
      <p:pic>
        <p:nvPicPr>
          <p:cNvPr id="313" name="Google Shape;313;p38"/>
          <p:cNvPicPr preferRelativeResize="0"/>
          <p:nvPr/>
        </p:nvPicPr>
        <p:blipFill>
          <a:blip r:embed="rId3">
            <a:alphaModFix/>
          </a:blip>
          <a:stretch>
            <a:fillRect/>
          </a:stretch>
        </p:blipFill>
        <p:spPr>
          <a:xfrm>
            <a:off x="168613" y="1644650"/>
            <a:ext cx="4324625" cy="2162312"/>
          </a:xfrm>
          <a:prstGeom prst="rect">
            <a:avLst/>
          </a:prstGeom>
          <a:noFill/>
          <a:ln>
            <a:noFill/>
          </a:ln>
        </p:spPr>
      </p:pic>
      <p:pic>
        <p:nvPicPr>
          <p:cNvPr id="314" name="Google Shape;314;p38"/>
          <p:cNvPicPr preferRelativeResize="0"/>
          <p:nvPr/>
        </p:nvPicPr>
        <p:blipFill>
          <a:blip r:embed="rId4">
            <a:alphaModFix/>
          </a:blip>
          <a:stretch>
            <a:fillRect/>
          </a:stretch>
        </p:blipFill>
        <p:spPr>
          <a:xfrm>
            <a:off x="4602175" y="1644638"/>
            <a:ext cx="4441249" cy="2220625"/>
          </a:xfrm>
          <a:prstGeom prst="rect">
            <a:avLst/>
          </a:prstGeom>
          <a:noFill/>
          <a:ln>
            <a:noFill/>
          </a:ln>
        </p:spPr>
      </p:pic>
      <p:sp>
        <p:nvSpPr>
          <p:cNvPr id="315" name="Google Shape;315;p38"/>
          <p:cNvSpPr/>
          <p:nvPr/>
        </p:nvSpPr>
        <p:spPr>
          <a:xfrm>
            <a:off x="2809475" y="3447000"/>
            <a:ext cx="855000" cy="721975"/>
          </a:xfrm>
          <a:custGeom>
            <a:rect b="b" l="l" r="r" t="t"/>
            <a:pathLst>
              <a:path extrusionOk="0" h="28879" w="34200">
                <a:moveTo>
                  <a:pt x="6003" y="24998"/>
                </a:moveTo>
                <a:cubicBezTo>
                  <a:pt x="10698" y="25406"/>
                  <a:pt x="35171" y="31613"/>
                  <a:pt x="34170" y="27447"/>
                </a:cubicBezTo>
                <a:cubicBezTo>
                  <a:pt x="33170" y="23281"/>
                  <a:pt x="5695" y="4575"/>
                  <a:pt x="0" y="0"/>
                </a:cubicBezTo>
              </a:path>
            </a:pathLst>
          </a:custGeom>
          <a:noFill/>
          <a:ln cap="flat" cmpd="sng" w="9525">
            <a:solidFill>
              <a:schemeClr val="dk2"/>
            </a:solidFill>
            <a:prstDash val="solid"/>
            <a:round/>
            <a:headEnd len="med" w="med" type="none"/>
            <a:tailEnd len="med" w="med" type="triangle"/>
          </a:ln>
        </p:spPr>
      </p:sp>
      <p:sp>
        <p:nvSpPr>
          <p:cNvPr id="316" name="Google Shape;316;p38"/>
          <p:cNvSpPr/>
          <p:nvPr/>
        </p:nvSpPr>
        <p:spPr>
          <a:xfrm>
            <a:off x="7056100" y="2917525"/>
            <a:ext cx="1141225" cy="1312675"/>
          </a:xfrm>
          <a:custGeom>
            <a:rect b="b" l="l" r="r" t="t"/>
            <a:pathLst>
              <a:path extrusionOk="0" h="52507" w="45649">
                <a:moveTo>
                  <a:pt x="17334" y="48886"/>
                </a:moveTo>
                <a:cubicBezTo>
                  <a:pt x="22016" y="48886"/>
                  <a:pt x="48317" y="57034"/>
                  <a:pt x="45428" y="48886"/>
                </a:cubicBezTo>
                <a:cubicBezTo>
                  <a:pt x="42539" y="40738"/>
                  <a:pt x="7571" y="8148"/>
                  <a:pt x="0" y="0"/>
                </a:cubicBezTo>
              </a:path>
            </a:pathLst>
          </a:custGeom>
          <a:noFill/>
          <a:ln cap="flat" cmpd="sng" w="9525">
            <a:solidFill>
              <a:schemeClr val="dk2"/>
            </a:solidFill>
            <a:prstDash val="solid"/>
            <a:round/>
            <a:headEnd len="med" w="med" type="none"/>
            <a:tailEnd len="med" w="med" type="triangle"/>
          </a:ln>
        </p:spPr>
      </p:sp>
      <p:sp>
        <p:nvSpPr>
          <p:cNvPr id="317" name="Google Shape;317;p38"/>
          <p:cNvSpPr txBox="1"/>
          <p:nvPr/>
        </p:nvSpPr>
        <p:spPr>
          <a:xfrm>
            <a:off x="331125" y="3806950"/>
            <a:ext cx="3999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Scenario 3</a:t>
            </a:r>
            <a:endParaRPr sz="1800">
              <a:solidFill>
                <a:schemeClr val="dk2"/>
              </a:solidFill>
            </a:endParaRPr>
          </a:p>
        </p:txBody>
      </p:sp>
      <p:sp>
        <p:nvSpPr>
          <p:cNvPr id="318" name="Google Shape;318;p38"/>
          <p:cNvSpPr txBox="1"/>
          <p:nvPr/>
        </p:nvSpPr>
        <p:spPr>
          <a:xfrm>
            <a:off x="4832700" y="3806950"/>
            <a:ext cx="3999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Scenario 4</a:t>
            </a:r>
            <a:endParaRPr sz="1800">
              <a:solidFill>
                <a:schemeClr val="dk2"/>
              </a:solidFill>
            </a:endParaRPr>
          </a:p>
        </p:txBody>
      </p:sp>
      <p:sp>
        <p:nvSpPr>
          <p:cNvPr id="319" name="Google Shape;319;p38"/>
          <p:cNvSpPr txBox="1"/>
          <p:nvPr/>
        </p:nvSpPr>
        <p:spPr>
          <a:xfrm>
            <a:off x="331875" y="1110325"/>
            <a:ext cx="54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Observation Interval: 400</a:t>
            </a:r>
            <a:endParaRPr sz="1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Idea</a:t>
            </a:r>
            <a:r>
              <a:rPr lang="en" sz="2120"/>
              <a:t> 7: FlexDTW with a Sliding Window</a:t>
            </a:r>
            <a:endParaRPr sz="2120"/>
          </a:p>
        </p:txBody>
      </p:sp>
      <p:sp>
        <p:nvSpPr>
          <p:cNvPr id="325" name="Google Shape;325;p39"/>
          <p:cNvSpPr txBox="1"/>
          <p:nvPr>
            <p:ph idx="1" type="body"/>
          </p:nvPr>
        </p:nvSpPr>
        <p:spPr>
          <a:xfrm>
            <a:off x="311700" y="1152475"/>
            <a:ext cx="8520600" cy="837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Main idea: well-aligned segments give similar predictions from FlexDTW or full DTW, </a:t>
            </a:r>
            <a:r>
              <a:rPr lang="en"/>
              <a:t>misaligned</a:t>
            </a:r>
            <a:r>
              <a:rPr lang="en"/>
              <a:t> segments would not.</a:t>
            </a:r>
            <a:endParaRPr/>
          </a:p>
        </p:txBody>
      </p:sp>
      <p:sp>
        <p:nvSpPr>
          <p:cNvPr id="326" name="Google Shape;326;p39"/>
          <p:cNvSpPr/>
          <p:nvPr/>
        </p:nvSpPr>
        <p:spPr>
          <a:xfrm>
            <a:off x="778975" y="2396850"/>
            <a:ext cx="2241000" cy="1953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 name="Google Shape;327;p39"/>
          <p:cNvSpPr/>
          <p:nvPr/>
        </p:nvSpPr>
        <p:spPr>
          <a:xfrm>
            <a:off x="778975" y="2660500"/>
            <a:ext cx="2241154" cy="1665764"/>
          </a:xfrm>
          <a:custGeom>
            <a:rect b="b" l="l" r="r" t="t"/>
            <a:pathLst>
              <a:path extrusionOk="0" h="64715" w="87725">
                <a:moveTo>
                  <a:pt x="0" y="64715"/>
                </a:moveTo>
                <a:cubicBezTo>
                  <a:pt x="4235" y="58963"/>
                  <a:pt x="14461" y="36192"/>
                  <a:pt x="25407" y="30200"/>
                </a:cubicBezTo>
                <a:cubicBezTo>
                  <a:pt x="36353" y="24208"/>
                  <a:pt x="55288" y="33795"/>
                  <a:pt x="65674" y="28762"/>
                </a:cubicBezTo>
                <a:cubicBezTo>
                  <a:pt x="76060" y="23729"/>
                  <a:pt x="84050" y="4794"/>
                  <a:pt x="87725" y="0"/>
                </a:cubicBezTo>
              </a:path>
            </a:pathLst>
          </a:custGeom>
          <a:noFill/>
          <a:ln cap="flat" cmpd="sng" w="38100">
            <a:solidFill>
              <a:schemeClr val="dk2"/>
            </a:solidFill>
            <a:prstDash val="solid"/>
            <a:round/>
            <a:headEnd len="med" w="med" type="none"/>
            <a:tailEnd len="med" w="med" type="none"/>
          </a:ln>
        </p:spPr>
      </p:sp>
      <p:sp>
        <p:nvSpPr>
          <p:cNvPr id="328" name="Google Shape;328;p39"/>
          <p:cNvSpPr/>
          <p:nvPr/>
        </p:nvSpPr>
        <p:spPr>
          <a:xfrm>
            <a:off x="3670200" y="2396850"/>
            <a:ext cx="2241000" cy="1953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9" name="Google Shape;329;p39"/>
          <p:cNvSpPr/>
          <p:nvPr/>
        </p:nvSpPr>
        <p:spPr>
          <a:xfrm>
            <a:off x="3670200" y="2660500"/>
            <a:ext cx="2241154" cy="1665764"/>
          </a:xfrm>
          <a:custGeom>
            <a:rect b="b" l="l" r="r" t="t"/>
            <a:pathLst>
              <a:path extrusionOk="0" h="64715" w="87725">
                <a:moveTo>
                  <a:pt x="0" y="64715"/>
                </a:moveTo>
                <a:cubicBezTo>
                  <a:pt x="4235" y="58963"/>
                  <a:pt x="14461" y="36192"/>
                  <a:pt x="25407" y="30200"/>
                </a:cubicBezTo>
                <a:cubicBezTo>
                  <a:pt x="36353" y="24208"/>
                  <a:pt x="55288" y="33795"/>
                  <a:pt x="65674" y="28762"/>
                </a:cubicBezTo>
                <a:cubicBezTo>
                  <a:pt x="76060" y="23729"/>
                  <a:pt x="84050" y="4794"/>
                  <a:pt x="87725" y="0"/>
                </a:cubicBezTo>
              </a:path>
            </a:pathLst>
          </a:custGeom>
          <a:noFill/>
          <a:ln cap="flat" cmpd="sng" w="28575">
            <a:solidFill>
              <a:schemeClr val="dk2"/>
            </a:solidFill>
            <a:prstDash val="solid"/>
            <a:round/>
            <a:headEnd len="med" w="med" type="none"/>
            <a:tailEnd len="med" w="med" type="none"/>
          </a:ln>
        </p:spPr>
      </p:sp>
      <p:sp>
        <p:nvSpPr>
          <p:cNvPr id="330" name="Google Shape;330;p39"/>
          <p:cNvSpPr/>
          <p:nvPr/>
        </p:nvSpPr>
        <p:spPr>
          <a:xfrm>
            <a:off x="4440600" y="3703150"/>
            <a:ext cx="1486050" cy="647150"/>
          </a:xfrm>
          <a:custGeom>
            <a:rect b="b" l="l" r="r" t="t"/>
            <a:pathLst>
              <a:path extrusionOk="0" h="25886" w="59442">
                <a:moveTo>
                  <a:pt x="0" y="25886"/>
                </a:moveTo>
                <a:cubicBezTo>
                  <a:pt x="5193" y="22291"/>
                  <a:pt x="21252" y="8628"/>
                  <a:pt x="31159" y="4314"/>
                </a:cubicBezTo>
                <a:cubicBezTo>
                  <a:pt x="41066" y="0"/>
                  <a:pt x="54728" y="719"/>
                  <a:pt x="59442" y="0"/>
                </a:cubicBezTo>
              </a:path>
            </a:pathLst>
          </a:custGeom>
          <a:noFill/>
          <a:ln cap="flat" cmpd="sng" w="28575">
            <a:solidFill>
              <a:srgbClr val="FF0000"/>
            </a:solidFill>
            <a:prstDash val="solid"/>
            <a:round/>
            <a:headEnd len="med" w="med" type="none"/>
            <a:tailEnd len="med" w="med" type="none"/>
          </a:ln>
        </p:spPr>
      </p:sp>
      <p:sp>
        <p:nvSpPr>
          <p:cNvPr id="331" name="Google Shape;331;p39"/>
          <p:cNvSpPr/>
          <p:nvPr/>
        </p:nvSpPr>
        <p:spPr>
          <a:xfrm>
            <a:off x="778900" y="2684675"/>
            <a:ext cx="2241154" cy="1665764"/>
          </a:xfrm>
          <a:custGeom>
            <a:rect b="b" l="l" r="r" t="t"/>
            <a:pathLst>
              <a:path extrusionOk="0" h="64715" w="87725">
                <a:moveTo>
                  <a:pt x="0" y="64715"/>
                </a:moveTo>
                <a:cubicBezTo>
                  <a:pt x="4235" y="58963"/>
                  <a:pt x="14461" y="36192"/>
                  <a:pt x="25407" y="30200"/>
                </a:cubicBezTo>
                <a:cubicBezTo>
                  <a:pt x="36353" y="24208"/>
                  <a:pt x="55288" y="33795"/>
                  <a:pt x="65674" y="28762"/>
                </a:cubicBezTo>
                <a:cubicBezTo>
                  <a:pt x="76060" y="23729"/>
                  <a:pt x="84050" y="4794"/>
                  <a:pt x="87725" y="0"/>
                </a:cubicBezTo>
              </a:path>
            </a:pathLst>
          </a:custGeom>
          <a:noFill/>
          <a:ln cap="flat" cmpd="sng" w="9525">
            <a:solidFill>
              <a:srgbClr val="FF0000"/>
            </a:solidFill>
            <a:prstDash val="solid"/>
            <a:round/>
            <a:headEnd len="med" w="med" type="none"/>
            <a:tailEnd len="med" w="med" type="none"/>
          </a:ln>
        </p:spPr>
      </p:sp>
      <p:sp>
        <p:nvSpPr>
          <p:cNvPr id="332" name="Google Shape;332;p39"/>
          <p:cNvSpPr txBox="1"/>
          <p:nvPr/>
        </p:nvSpPr>
        <p:spPr>
          <a:xfrm>
            <a:off x="778975" y="4350450"/>
            <a:ext cx="2325000" cy="4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Strong match</a:t>
            </a:r>
            <a:endParaRPr sz="1800">
              <a:solidFill>
                <a:schemeClr val="dk2"/>
              </a:solidFill>
            </a:endParaRPr>
          </a:p>
        </p:txBody>
      </p:sp>
      <p:sp>
        <p:nvSpPr>
          <p:cNvPr id="333" name="Google Shape;333;p39"/>
          <p:cNvSpPr txBox="1"/>
          <p:nvPr/>
        </p:nvSpPr>
        <p:spPr>
          <a:xfrm>
            <a:off x="3628275" y="4350300"/>
            <a:ext cx="2325000" cy="3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Weak match</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txBox="1"/>
          <p:nvPr>
            <p:ph type="title"/>
          </p:nvPr>
        </p:nvSpPr>
        <p:spPr>
          <a:xfrm>
            <a:off x="311700" y="445025"/>
            <a:ext cx="317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Idea 7: Some Implementational Details</a:t>
            </a:r>
            <a:endParaRPr sz="2020"/>
          </a:p>
        </p:txBody>
      </p:sp>
      <p:sp>
        <p:nvSpPr>
          <p:cNvPr id="339" name="Google Shape;339;p40"/>
          <p:cNvSpPr txBox="1"/>
          <p:nvPr>
            <p:ph idx="1" type="body"/>
          </p:nvPr>
        </p:nvSpPr>
        <p:spPr>
          <a:xfrm>
            <a:off x="311700" y="1357525"/>
            <a:ext cx="3609900" cy="316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Window height = largest step * window width</a:t>
            </a:r>
            <a:endParaRPr/>
          </a:p>
          <a:p>
            <a:pPr indent="0" lvl="0" marL="0" rtl="0" algn="l">
              <a:spcBef>
                <a:spcPts val="1200"/>
              </a:spcBef>
              <a:spcAft>
                <a:spcPts val="0"/>
              </a:spcAft>
              <a:buNone/>
            </a:pPr>
            <a:r>
              <a:rPr lang="en"/>
              <a:t>Guarantees constant window resolution</a:t>
            </a:r>
            <a:endParaRPr/>
          </a:p>
          <a:p>
            <a:pPr indent="0" lvl="0" marL="0" rtl="0" algn="l">
              <a:spcBef>
                <a:spcPts val="1200"/>
              </a:spcBef>
              <a:spcAft>
                <a:spcPts val="0"/>
              </a:spcAft>
              <a:buNone/>
            </a:pPr>
            <a:r>
              <a:rPr lang="en"/>
              <a:t>Buffer = window width</a:t>
            </a:r>
            <a:endParaRPr/>
          </a:p>
          <a:p>
            <a:pPr indent="0" lvl="0" marL="0" rtl="0" algn="l">
              <a:spcBef>
                <a:spcPts val="1200"/>
              </a:spcBef>
              <a:spcAft>
                <a:spcPts val="1200"/>
              </a:spcAft>
              <a:buNone/>
            </a:pPr>
            <a:r>
              <a:rPr lang="en"/>
              <a:t>Encourages longer, more coherent paths from FlexDTW</a:t>
            </a:r>
            <a:endParaRPr/>
          </a:p>
        </p:txBody>
      </p:sp>
      <p:sp>
        <p:nvSpPr>
          <p:cNvPr id="340" name="Google Shape;340;p40"/>
          <p:cNvSpPr/>
          <p:nvPr/>
        </p:nvSpPr>
        <p:spPr>
          <a:xfrm>
            <a:off x="4235300" y="530775"/>
            <a:ext cx="2241000" cy="1953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 name="Google Shape;341;p40"/>
          <p:cNvSpPr/>
          <p:nvPr/>
        </p:nvSpPr>
        <p:spPr>
          <a:xfrm>
            <a:off x="4235225" y="794425"/>
            <a:ext cx="2241154" cy="1665764"/>
          </a:xfrm>
          <a:custGeom>
            <a:rect b="b" l="l" r="r" t="t"/>
            <a:pathLst>
              <a:path extrusionOk="0" h="64715" w="87725">
                <a:moveTo>
                  <a:pt x="0" y="64715"/>
                </a:moveTo>
                <a:cubicBezTo>
                  <a:pt x="4235" y="58963"/>
                  <a:pt x="14461" y="36192"/>
                  <a:pt x="25407" y="30200"/>
                </a:cubicBezTo>
                <a:cubicBezTo>
                  <a:pt x="36353" y="24208"/>
                  <a:pt x="55288" y="33795"/>
                  <a:pt x="65674" y="28762"/>
                </a:cubicBezTo>
                <a:cubicBezTo>
                  <a:pt x="76060" y="23729"/>
                  <a:pt x="84050" y="4794"/>
                  <a:pt x="87725" y="0"/>
                </a:cubicBezTo>
              </a:path>
            </a:pathLst>
          </a:custGeom>
          <a:noFill/>
          <a:ln cap="flat" cmpd="sng" w="38100">
            <a:solidFill>
              <a:schemeClr val="dk2"/>
            </a:solidFill>
            <a:prstDash val="solid"/>
            <a:round/>
            <a:headEnd len="med" w="med" type="none"/>
            <a:tailEnd len="med" w="med" type="none"/>
          </a:ln>
        </p:spPr>
      </p:sp>
      <p:sp>
        <p:nvSpPr>
          <p:cNvPr id="342" name="Google Shape;342;p40"/>
          <p:cNvSpPr/>
          <p:nvPr/>
        </p:nvSpPr>
        <p:spPr>
          <a:xfrm>
            <a:off x="4235300" y="3102526"/>
            <a:ext cx="1558873" cy="1953584"/>
          </a:xfrm>
          <a:custGeom>
            <a:rect b="b" l="l" r="r" t="t"/>
            <a:pathLst>
              <a:path extrusionOk="0" h="64715" w="87725">
                <a:moveTo>
                  <a:pt x="0" y="64715"/>
                </a:moveTo>
                <a:cubicBezTo>
                  <a:pt x="4235" y="58963"/>
                  <a:pt x="14461" y="36192"/>
                  <a:pt x="25407" y="30200"/>
                </a:cubicBezTo>
                <a:cubicBezTo>
                  <a:pt x="36353" y="24208"/>
                  <a:pt x="55288" y="33795"/>
                  <a:pt x="65674" y="28762"/>
                </a:cubicBezTo>
                <a:cubicBezTo>
                  <a:pt x="76060" y="23729"/>
                  <a:pt x="84050" y="4794"/>
                  <a:pt x="87725" y="0"/>
                </a:cubicBezTo>
              </a:path>
            </a:pathLst>
          </a:custGeom>
          <a:noFill/>
          <a:ln cap="flat" cmpd="sng" w="9525">
            <a:solidFill>
              <a:srgbClr val="FF0000"/>
            </a:solidFill>
            <a:prstDash val="solid"/>
            <a:round/>
            <a:headEnd len="med" w="med" type="none"/>
            <a:tailEnd len="med" w="med" type="none"/>
          </a:ln>
        </p:spPr>
      </p:sp>
      <p:sp>
        <p:nvSpPr>
          <p:cNvPr id="343" name="Google Shape;343;p40"/>
          <p:cNvSpPr txBox="1"/>
          <p:nvPr/>
        </p:nvSpPr>
        <p:spPr>
          <a:xfrm>
            <a:off x="4193300" y="87375"/>
            <a:ext cx="2325000" cy="4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We want this</a:t>
            </a:r>
            <a:endParaRPr sz="1800">
              <a:solidFill>
                <a:schemeClr val="dk2"/>
              </a:solidFill>
            </a:endParaRPr>
          </a:p>
        </p:txBody>
      </p:sp>
      <p:sp>
        <p:nvSpPr>
          <p:cNvPr id="344" name="Google Shape;344;p40"/>
          <p:cNvSpPr/>
          <p:nvPr/>
        </p:nvSpPr>
        <p:spPr>
          <a:xfrm>
            <a:off x="4235300" y="3102513"/>
            <a:ext cx="2241000" cy="1953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p40"/>
          <p:cNvSpPr txBox="1"/>
          <p:nvPr/>
        </p:nvSpPr>
        <p:spPr>
          <a:xfrm>
            <a:off x="4193300" y="2659125"/>
            <a:ext cx="2325000" cy="4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Not this</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cxnSp>
        <p:nvCxnSpPr>
          <p:cNvPr id="346" name="Google Shape;346;p40"/>
          <p:cNvCxnSpPr/>
          <p:nvPr/>
        </p:nvCxnSpPr>
        <p:spPr>
          <a:xfrm rot="10800000">
            <a:off x="6503350" y="826600"/>
            <a:ext cx="420000" cy="274500"/>
          </a:xfrm>
          <a:prstGeom prst="straightConnector1">
            <a:avLst/>
          </a:prstGeom>
          <a:noFill/>
          <a:ln cap="flat" cmpd="sng" w="9525">
            <a:solidFill>
              <a:schemeClr val="dk2"/>
            </a:solidFill>
            <a:prstDash val="solid"/>
            <a:round/>
            <a:headEnd len="med" w="med" type="none"/>
            <a:tailEnd len="med" w="med" type="triangle"/>
          </a:ln>
        </p:spPr>
      </p:cxnSp>
      <p:sp>
        <p:nvSpPr>
          <p:cNvPr id="347" name="Google Shape;347;p40"/>
          <p:cNvSpPr txBox="1"/>
          <p:nvPr>
            <p:ph idx="1" type="body"/>
          </p:nvPr>
        </p:nvSpPr>
        <p:spPr>
          <a:xfrm>
            <a:off x="6950325" y="1017725"/>
            <a:ext cx="2066400" cy="195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Next window starts at this position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Idea 7: Results</a:t>
            </a:r>
            <a:endParaRPr sz="2120"/>
          </a:p>
        </p:txBody>
      </p:sp>
      <p:pic>
        <p:nvPicPr>
          <p:cNvPr id="353" name="Google Shape;353;p41"/>
          <p:cNvPicPr preferRelativeResize="0"/>
          <p:nvPr/>
        </p:nvPicPr>
        <p:blipFill>
          <a:blip r:embed="rId3">
            <a:alphaModFix/>
          </a:blip>
          <a:stretch>
            <a:fillRect/>
          </a:stretch>
        </p:blipFill>
        <p:spPr>
          <a:xfrm>
            <a:off x="3598875" y="2989500"/>
            <a:ext cx="2955348" cy="1970232"/>
          </a:xfrm>
          <a:prstGeom prst="rect">
            <a:avLst/>
          </a:prstGeom>
          <a:noFill/>
          <a:ln>
            <a:noFill/>
          </a:ln>
        </p:spPr>
      </p:pic>
      <p:pic>
        <p:nvPicPr>
          <p:cNvPr id="354" name="Google Shape;354;p41"/>
          <p:cNvPicPr preferRelativeResize="0"/>
          <p:nvPr/>
        </p:nvPicPr>
        <p:blipFill>
          <a:blip r:embed="rId4">
            <a:alphaModFix/>
          </a:blip>
          <a:stretch>
            <a:fillRect/>
          </a:stretch>
        </p:blipFill>
        <p:spPr>
          <a:xfrm>
            <a:off x="3720399" y="943075"/>
            <a:ext cx="2955339" cy="1970226"/>
          </a:xfrm>
          <a:prstGeom prst="rect">
            <a:avLst/>
          </a:prstGeom>
          <a:noFill/>
          <a:ln>
            <a:noFill/>
          </a:ln>
        </p:spPr>
      </p:pic>
      <p:pic>
        <p:nvPicPr>
          <p:cNvPr id="355" name="Google Shape;355;p41"/>
          <p:cNvPicPr preferRelativeResize="0"/>
          <p:nvPr/>
        </p:nvPicPr>
        <p:blipFill>
          <a:blip r:embed="rId5">
            <a:alphaModFix/>
          </a:blip>
          <a:stretch>
            <a:fillRect/>
          </a:stretch>
        </p:blipFill>
        <p:spPr>
          <a:xfrm>
            <a:off x="643525" y="2989500"/>
            <a:ext cx="2955339" cy="1970226"/>
          </a:xfrm>
          <a:prstGeom prst="rect">
            <a:avLst/>
          </a:prstGeom>
          <a:noFill/>
          <a:ln>
            <a:noFill/>
          </a:ln>
        </p:spPr>
      </p:pic>
      <p:pic>
        <p:nvPicPr>
          <p:cNvPr id="356" name="Google Shape;356;p41"/>
          <p:cNvPicPr preferRelativeResize="0"/>
          <p:nvPr/>
        </p:nvPicPr>
        <p:blipFill>
          <a:blip r:embed="rId6">
            <a:alphaModFix/>
          </a:blip>
          <a:stretch>
            <a:fillRect/>
          </a:stretch>
        </p:blipFill>
        <p:spPr>
          <a:xfrm>
            <a:off x="643525" y="943075"/>
            <a:ext cx="2955348" cy="19702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Motivation</a:t>
            </a:r>
            <a:endParaRPr/>
          </a:p>
        </p:txBody>
      </p:sp>
      <p:sp>
        <p:nvSpPr>
          <p:cNvPr id="66" name="Google Shape;66;p15"/>
          <p:cNvSpPr txBox="1"/>
          <p:nvPr>
            <p:ph idx="1" type="body"/>
          </p:nvPr>
        </p:nvSpPr>
        <p:spPr>
          <a:xfrm>
            <a:off x="311700" y="1152475"/>
            <a:ext cx="4365000" cy="389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DTW</a:t>
            </a:r>
            <a:r>
              <a:rPr lang="en"/>
              <a:t> (</a:t>
            </a:r>
            <a:r>
              <a:rPr b="1" lang="en"/>
              <a:t>Dynamic Time Warping</a:t>
            </a:r>
            <a:r>
              <a:rPr lang="en"/>
              <a:t>) </a:t>
            </a:r>
            <a:r>
              <a:rPr lang="en" sz="1700"/>
              <a:t>is used to calculate the optimal path between two sequences using a pairwise cost function. The final cumulative score is often used to describe how well the two sequences match. </a:t>
            </a:r>
            <a:endParaRPr sz="1700"/>
          </a:p>
          <a:p>
            <a:pPr indent="0" lvl="0" marL="0" rtl="0" algn="l">
              <a:spcBef>
                <a:spcPts val="1200"/>
              </a:spcBef>
              <a:spcAft>
                <a:spcPts val="1200"/>
              </a:spcAft>
              <a:buNone/>
            </a:pPr>
            <a:r>
              <a:rPr lang="en" sz="1700"/>
              <a:t>However, this doesn’t tell us the confidence for a specific interval in the sequences. Thus our team is tasked with finding a way to best characterize the confidence level of specific intervals within the path.</a:t>
            </a:r>
            <a:endParaRPr sz="1700"/>
          </a:p>
        </p:txBody>
      </p:sp>
      <p:pic>
        <p:nvPicPr>
          <p:cNvPr id="67" name="Google Shape;67;p15"/>
          <p:cNvPicPr preferRelativeResize="0"/>
          <p:nvPr/>
        </p:nvPicPr>
        <p:blipFill>
          <a:blip r:embed="rId3">
            <a:alphaModFix/>
          </a:blip>
          <a:stretch>
            <a:fillRect/>
          </a:stretch>
        </p:blipFill>
        <p:spPr>
          <a:xfrm>
            <a:off x="4989248" y="1305525"/>
            <a:ext cx="3589900" cy="3521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362" name="Google Shape;362;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Idea 4: </a:t>
            </a:r>
            <a:endParaRPr sz="2100"/>
          </a:p>
          <a:p>
            <a:pPr indent="-361950" lvl="1" marL="914400" rtl="0" algn="l">
              <a:spcBef>
                <a:spcPts val="0"/>
              </a:spcBef>
              <a:spcAft>
                <a:spcPts val="0"/>
              </a:spcAft>
              <a:buSzPts val="2100"/>
              <a:buChar char="-"/>
            </a:pPr>
            <a:r>
              <a:rPr lang="en" sz="2100"/>
              <a:t>error metric -&gt; % confidence estimate (likelihood of match)</a:t>
            </a:r>
            <a:endParaRPr sz="2100"/>
          </a:p>
          <a:p>
            <a:pPr indent="-361950" lvl="0" marL="457200" rtl="0" algn="l">
              <a:spcBef>
                <a:spcPts val="0"/>
              </a:spcBef>
              <a:spcAft>
                <a:spcPts val="0"/>
              </a:spcAft>
              <a:buSzPts val="2100"/>
              <a:buChar char="-"/>
            </a:pPr>
            <a:r>
              <a:rPr lang="en" sz="2100"/>
              <a:t>Idea 7:</a:t>
            </a:r>
            <a:endParaRPr sz="2100"/>
          </a:p>
          <a:p>
            <a:pPr indent="-361950" lvl="1" marL="914400" rtl="0" algn="l">
              <a:spcBef>
                <a:spcPts val="0"/>
              </a:spcBef>
              <a:spcAft>
                <a:spcPts val="0"/>
              </a:spcAft>
              <a:buSzPts val="2100"/>
              <a:buChar char="-"/>
            </a:pPr>
            <a:r>
              <a:rPr lang="en" sz="2100"/>
              <a:t>Bug-fixing</a:t>
            </a:r>
            <a:endParaRPr sz="2100"/>
          </a:p>
          <a:p>
            <a:pPr indent="-361950" lvl="1" marL="914400" rtl="0" algn="l">
              <a:spcBef>
                <a:spcPts val="0"/>
              </a:spcBef>
              <a:spcAft>
                <a:spcPts val="0"/>
              </a:spcAft>
              <a:buSzPts val="2100"/>
              <a:buChar char="-"/>
            </a:pPr>
            <a:r>
              <a:rPr lang="en" sz="2100"/>
              <a:t>error metric -&gt; % confidence estimate</a:t>
            </a:r>
            <a:endParaRPr sz="2100"/>
          </a:p>
          <a:p>
            <a:pPr indent="-361950" lvl="0" marL="457200" rtl="0" algn="l">
              <a:spcBef>
                <a:spcPts val="0"/>
              </a:spcBef>
              <a:spcAft>
                <a:spcPts val="0"/>
              </a:spcAft>
              <a:buSzPts val="2100"/>
              <a:buChar char="-"/>
            </a:pPr>
            <a:r>
              <a:rPr lang="en" sz="2100"/>
              <a:t>Subsequence alignment testing</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Full Alignment vs. Subsequence Alignment</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For this project we split up into subteams, A and B.</a:t>
            </a:r>
            <a:endParaRPr/>
          </a:p>
        </p:txBody>
      </p:sp>
      <p:sp>
        <p:nvSpPr>
          <p:cNvPr id="74" name="Google Shape;74;p16"/>
          <p:cNvSpPr txBox="1"/>
          <p:nvPr/>
        </p:nvSpPr>
        <p:spPr>
          <a:xfrm>
            <a:off x="0" y="1749700"/>
            <a:ext cx="45720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b="1" lang="en" sz="1800">
                <a:solidFill>
                  <a:schemeClr val="dk2"/>
                </a:solidFill>
              </a:rPr>
              <a:t>Team A: Full Alignment</a:t>
            </a:r>
            <a:endParaRPr b="1"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800">
                <a:solidFill>
                  <a:schemeClr val="dk2"/>
                </a:solidFill>
              </a:rPr>
              <a:t>Focused on aligning two full recordings against each </a:t>
            </a:r>
            <a:endParaRPr sz="1800">
              <a:solidFill>
                <a:schemeClr val="dk2"/>
              </a:solidFill>
            </a:endParaRPr>
          </a:p>
          <a:p>
            <a:pPr indent="0" lvl="0" marL="0" rtl="0" algn="l">
              <a:spcBef>
                <a:spcPts val="1200"/>
              </a:spcBef>
              <a:spcAft>
                <a:spcPts val="0"/>
              </a:spcAft>
              <a:buNone/>
            </a:pPr>
            <a:r>
              <a:t/>
            </a:r>
            <a:endParaRPr sz="1800">
              <a:solidFill>
                <a:schemeClr val="dk2"/>
              </a:solidFill>
            </a:endParaRPr>
          </a:p>
        </p:txBody>
      </p:sp>
      <p:sp>
        <p:nvSpPr>
          <p:cNvPr id="75" name="Google Shape;75;p16"/>
          <p:cNvSpPr txBox="1"/>
          <p:nvPr/>
        </p:nvSpPr>
        <p:spPr>
          <a:xfrm>
            <a:off x="4422075" y="1749700"/>
            <a:ext cx="4722000" cy="3223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b="1" lang="en" sz="1800">
                <a:solidFill>
                  <a:schemeClr val="dk2"/>
                </a:solidFill>
              </a:rPr>
              <a:t>Team B: Subsequence Alignment</a:t>
            </a:r>
            <a:endParaRPr b="1" sz="1800">
              <a:solidFill>
                <a:schemeClr val="dk2"/>
              </a:solidFill>
            </a:endParaRPr>
          </a:p>
          <a:p>
            <a:pPr indent="-317500" lvl="1" marL="914400" rtl="0" algn="l">
              <a:lnSpc>
                <a:spcPct val="115000"/>
              </a:lnSpc>
              <a:spcBef>
                <a:spcPts val="0"/>
              </a:spcBef>
              <a:spcAft>
                <a:spcPts val="0"/>
              </a:spcAft>
              <a:buClr>
                <a:schemeClr val="dk2"/>
              </a:buClr>
              <a:buSzPts val="1400"/>
              <a:buChar char="-"/>
            </a:pPr>
            <a:r>
              <a:rPr lang="en" sz="1800">
                <a:solidFill>
                  <a:schemeClr val="dk2"/>
                </a:solidFill>
              </a:rPr>
              <a:t>F</a:t>
            </a:r>
            <a:r>
              <a:rPr lang="en" sz="1800">
                <a:solidFill>
                  <a:schemeClr val="dk2"/>
                </a:solidFill>
              </a:rPr>
              <a:t>ocused on aligning a full recording with a short query section of a recording</a:t>
            </a:r>
            <a:endParaRPr sz="1800">
              <a:solidFill>
                <a:schemeClr val="dk2"/>
              </a:solidFill>
            </a:endParaRPr>
          </a:p>
          <a:p>
            <a:pPr indent="0" lvl="0" marL="0" rtl="0" algn="l">
              <a:spcBef>
                <a:spcPts val="1200"/>
              </a:spcBef>
              <a:spcAft>
                <a:spcPts val="0"/>
              </a:spcAft>
              <a:buNone/>
            </a:pPr>
            <a:r>
              <a:t/>
            </a:r>
            <a:endParaRPr sz="1800">
              <a:solidFill>
                <a:schemeClr val="dk2"/>
              </a:solidFill>
            </a:endParaRPr>
          </a:p>
        </p:txBody>
      </p:sp>
      <p:pic>
        <p:nvPicPr>
          <p:cNvPr id="76" name="Google Shape;76;p16"/>
          <p:cNvPicPr preferRelativeResize="0"/>
          <p:nvPr/>
        </p:nvPicPr>
        <p:blipFill>
          <a:blip r:embed="rId3">
            <a:alphaModFix/>
          </a:blip>
          <a:stretch>
            <a:fillRect/>
          </a:stretch>
        </p:blipFill>
        <p:spPr>
          <a:xfrm>
            <a:off x="35050" y="3305168"/>
            <a:ext cx="4501898" cy="1380451"/>
          </a:xfrm>
          <a:prstGeom prst="rect">
            <a:avLst/>
          </a:prstGeom>
          <a:noFill/>
          <a:ln>
            <a:noFill/>
          </a:ln>
        </p:spPr>
      </p:pic>
      <p:pic>
        <p:nvPicPr>
          <p:cNvPr id="77" name="Google Shape;77;p16"/>
          <p:cNvPicPr preferRelativeResize="0"/>
          <p:nvPr/>
        </p:nvPicPr>
        <p:blipFill>
          <a:blip r:embed="rId4">
            <a:alphaModFix/>
          </a:blip>
          <a:stretch>
            <a:fillRect/>
          </a:stretch>
        </p:blipFill>
        <p:spPr>
          <a:xfrm>
            <a:off x="4642100" y="3304045"/>
            <a:ext cx="4501898" cy="13826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 Scenarios</a:t>
            </a:r>
            <a:endParaRPr/>
          </a:p>
        </p:txBody>
      </p:sp>
      <p:sp>
        <p:nvSpPr>
          <p:cNvPr id="83" name="Google Shape;83;p17"/>
          <p:cNvSpPr txBox="1"/>
          <p:nvPr>
            <p:ph idx="1" type="body"/>
          </p:nvPr>
        </p:nvSpPr>
        <p:spPr>
          <a:xfrm>
            <a:off x="311700" y="1152475"/>
            <a:ext cx="2999100" cy="282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Matching</a:t>
            </a:r>
            <a:endParaRPr/>
          </a:p>
          <a:p>
            <a:pPr indent="-342900" lvl="0" marL="457200" rtl="0" algn="l">
              <a:spcBef>
                <a:spcPts val="0"/>
              </a:spcBef>
              <a:spcAft>
                <a:spcPts val="0"/>
              </a:spcAft>
              <a:buSzPts val="1800"/>
              <a:buAutoNum type="arabicPeriod"/>
            </a:pPr>
            <a:r>
              <a:rPr lang="en"/>
              <a:t>Non-Matching</a:t>
            </a:r>
            <a:endParaRPr/>
          </a:p>
          <a:p>
            <a:pPr indent="-342900" lvl="0" marL="457200" rtl="0" algn="l">
              <a:spcBef>
                <a:spcPts val="0"/>
              </a:spcBef>
              <a:spcAft>
                <a:spcPts val="0"/>
              </a:spcAft>
              <a:buSzPts val="1800"/>
              <a:buAutoNum type="arabicPeriod"/>
            </a:pPr>
            <a:r>
              <a:rPr lang="en"/>
              <a:t>Matching with Non-Matching Center</a:t>
            </a:r>
            <a:endParaRPr/>
          </a:p>
          <a:p>
            <a:pPr indent="-342900" lvl="0" marL="457200" rtl="0" algn="l">
              <a:spcBef>
                <a:spcPts val="0"/>
              </a:spcBef>
              <a:spcAft>
                <a:spcPts val="0"/>
              </a:spcAft>
              <a:buSzPts val="1800"/>
              <a:buAutoNum type="arabicPeriod"/>
            </a:pPr>
            <a:r>
              <a:rPr lang="en"/>
              <a:t>Non-Matching with Matching Center</a:t>
            </a:r>
            <a:endParaRPr/>
          </a:p>
        </p:txBody>
      </p:sp>
      <p:pic>
        <p:nvPicPr>
          <p:cNvPr id="84" name="Google Shape;84;p17"/>
          <p:cNvPicPr preferRelativeResize="0"/>
          <p:nvPr/>
        </p:nvPicPr>
        <p:blipFill rotWithShape="1">
          <a:blip r:embed="rId3">
            <a:alphaModFix/>
          </a:blip>
          <a:srcRect b="2629" l="0" r="0" t="0"/>
          <a:stretch/>
        </p:blipFill>
        <p:spPr>
          <a:xfrm>
            <a:off x="3054775" y="1137150"/>
            <a:ext cx="6054702" cy="3060924"/>
          </a:xfrm>
          <a:prstGeom prst="rect">
            <a:avLst/>
          </a:prstGeom>
          <a:noFill/>
          <a:ln>
            <a:noFill/>
          </a:ln>
        </p:spPr>
      </p:pic>
      <p:sp>
        <p:nvSpPr>
          <p:cNvPr id="85" name="Google Shape;85;p17"/>
          <p:cNvSpPr/>
          <p:nvPr/>
        </p:nvSpPr>
        <p:spPr>
          <a:xfrm>
            <a:off x="4277497" y="2884472"/>
            <a:ext cx="498900" cy="23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17"/>
          <p:cNvSpPr/>
          <p:nvPr/>
        </p:nvSpPr>
        <p:spPr>
          <a:xfrm>
            <a:off x="6563472" y="2884433"/>
            <a:ext cx="498900" cy="2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17"/>
          <p:cNvSpPr/>
          <p:nvPr/>
        </p:nvSpPr>
        <p:spPr>
          <a:xfrm>
            <a:off x="6563486" y="1416654"/>
            <a:ext cx="484200" cy="2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7"/>
          <p:cNvSpPr/>
          <p:nvPr/>
        </p:nvSpPr>
        <p:spPr>
          <a:xfrm>
            <a:off x="4315038" y="1416654"/>
            <a:ext cx="498900" cy="2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7"/>
          <p:cNvSpPr/>
          <p:nvPr/>
        </p:nvSpPr>
        <p:spPr>
          <a:xfrm>
            <a:off x="3491234" y="1416654"/>
            <a:ext cx="1325308" cy="965623"/>
          </a:xfrm>
          <a:custGeom>
            <a:rect b="b" l="l" r="r" t="t"/>
            <a:pathLst>
              <a:path extrusionOk="0" h="49342" w="70929">
                <a:moveTo>
                  <a:pt x="0" y="49342"/>
                </a:moveTo>
                <a:cubicBezTo>
                  <a:pt x="2937" y="45304"/>
                  <a:pt x="8738" y="30324"/>
                  <a:pt x="17622" y="25111"/>
                </a:cubicBezTo>
                <a:cubicBezTo>
                  <a:pt x="26507" y="19898"/>
                  <a:pt x="44423" y="22247"/>
                  <a:pt x="53307" y="18062"/>
                </a:cubicBezTo>
                <a:cubicBezTo>
                  <a:pt x="62192" y="13877"/>
                  <a:pt x="67992" y="3010"/>
                  <a:pt x="70929" y="0"/>
                </a:cubicBezTo>
              </a:path>
            </a:pathLst>
          </a:custGeom>
          <a:noFill/>
          <a:ln cap="flat" cmpd="sng" w="19050">
            <a:solidFill>
              <a:schemeClr val="dk1"/>
            </a:solidFill>
            <a:prstDash val="solid"/>
            <a:round/>
            <a:headEnd len="med" w="med" type="none"/>
            <a:tailEnd len="med" w="med" type="none"/>
          </a:ln>
        </p:spPr>
      </p:sp>
      <p:sp>
        <p:nvSpPr>
          <p:cNvPr id="90" name="Google Shape;90;p17"/>
          <p:cNvSpPr/>
          <p:nvPr/>
        </p:nvSpPr>
        <p:spPr>
          <a:xfrm>
            <a:off x="5743536" y="1416654"/>
            <a:ext cx="1325308" cy="965623"/>
          </a:xfrm>
          <a:custGeom>
            <a:rect b="b" l="l" r="r" t="t"/>
            <a:pathLst>
              <a:path extrusionOk="0" h="49342" w="70929">
                <a:moveTo>
                  <a:pt x="0" y="49342"/>
                </a:moveTo>
                <a:cubicBezTo>
                  <a:pt x="2937" y="45304"/>
                  <a:pt x="8738" y="30324"/>
                  <a:pt x="17622" y="25111"/>
                </a:cubicBezTo>
                <a:cubicBezTo>
                  <a:pt x="26507" y="19898"/>
                  <a:pt x="44423" y="22247"/>
                  <a:pt x="53307" y="18062"/>
                </a:cubicBezTo>
                <a:cubicBezTo>
                  <a:pt x="62192" y="13877"/>
                  <a:pt x="67992" y="3010"/>
                  <a:pt x="70929" y="0"/>
                </a:cubicBezTo>
              </a:path>
            </a:pathLst>
          </a:custGeom>
          <a:noFill/>
          <a:ln cap="flat" cmpd="sng" w="19050">
            <a:solidFill>
              <a:schemeClr val="dk1"/>
            </a:solidFill>
            <a:prstDash val="solid"/>
            <a:round/>
            <a:headEnd len="med" w="med" type="none"/>
            <a:tailEnd len="med" w="med" type="none"/>
          </a:ln>
        </p:spPr>
      </p:sp>
      <p:sp>
        <p:nvSpPr>
          <p:cNvPr id="91" name="Google Shape;91;p17"/>
          <p:cNvSpPr/>
          <p:nvPr/>
        </p:nvSpPr>
        <p:spPr>
          <a:xfrm>
            <a:off x="3491234" y="2884458"/>
            <a:ext cx="1325308" cy="965623"/>
          </a:xfrm>
          <a:custGeom>
            <a:rect b="b" l="l" r="r" t="t"/>
            <a:pathLst>
              <a:path extrusionOk="0" h="49342" w="70929">
                <a:moveTo>
                  <a:pt x="0" y="49342"/>
                </a:moveTo>
                <a:cubicBezTo>
                  <a:pt x="2937" y="45304"/>
                  <a:pt x="8738" y="30324"/>
                  <a:pt x="17622" y="25111"/>
                </a:cubicBezTo>
                <a:cubicBezTo>
                  <a:pt x="26507" y="19898"/>
                  <a:pt x="44423" y="22247"/>
                  <a:pt x="53307" y="18062"/>
                </a:cubicBezTo>
                <a:cubicBezTo>
                  <a:pt x="62192" y="13877"/>
                  <a:pt x="67992" y="3010"/>
                  <a:pt x="70929" y="0"/>
                </a:cubicBezTo>
              </a:path>
            </a:pathLst>
          </a:custGeom>
          <a:noFill/>
          <a:ln cap="flat" cmpd="sng" w="19050">
            <a:solidFill>
              <a:schemeClr val="dk1"/>
            </a:solidFill>
            <a:prstDash val="solid"/>
            <a:round/>
            <a:headEnd len="med" w="med" type="none"/>
            <a:tailEnd len="med" w="med" type="none"/>
          </a:ln>
        </p:spPr>
      </p:sp>
      <p:sp>
        <p:nvSpPr>
          <p:cNvPr id="92" name="Google Shape;92;p17"/>
          <p:cNvSpPr/>
          <p:nvPr/>
        </p:nvSpPr>
        <p:spPr>
          <a:xfrm>
            <a:off x="5743111" y="2884458"/>
            <a:ext cx="1325308" cy="965623"/>
          </a:xfrm>
          <a:custGeom>
            <a:rect b="b" l="l" r="r" t="t"/>
            <a:pathLst>
              <a:path extrusionOk="0" h="49342" w="70929">
                <a:moveTo>
                  <a:pt x="0" y="49342"/>
                </a:moveTo>
                <a:cubicBezTo>
                  <a:pt x="2937" y="45304"/>
                  <a:pt x="8738" y="30324"/>
                  <a:pt x="17622" y="25111"/>
                </a:cubicBezTo>
                <a:cubicBezTo>
                  <a:pt x="26507" y="19898"/>
                  <a:pt x="44423" y="22247"/>
                  <a:pt x="53307" y="18062"/>
                </a:cubicBezTo>
                <a:cubicBezTo>
                  <a:pt x="62192" y="13877"/>
                  <a:pt x="67992" y="3010"/>
                  <a:pt x="70929" y="0"/>
                </a:cubicBezTo>
              </a:path>
            </a:pathLst>
          </a:custGeom>
          <a:noFill/>
          <a:ln cap="flat" cmpd="sng" w="19050">
            <a:solidFill>
              <a:schemeClr val="dk1"/>
            </a:solidFill>
            <a:prstDash val="solid"/>
            <a:round/>
            <a:headEnd len="med" w="med" type="none"/>
            <a:tailEnd len="med" w="med" type="none"/>
          </a:ln>
        </p:spPr>
      </p:sp>
      <p:cxnSp>
        <p:nvCxnSpPr>
          <p:cNvPr id="93" name="Google Shape;93;p17"/>
          <p:cNvCxnSpPr/>
          <p:nvPr/>
        </p:nvCxnSpPr>
        <p:spPr>
          <a:xfrm rot="10800000">
            <a:off x="4408487" y="1681775"/>
            <a:ext cx="0" cy="231000"/>
          </a:xfrm>
          <a:prstGeom prst="straightConnector1">
            <a:avLst/>
          </a:prstGeom>
          <a:noFill/>
          <a:ln cap="flat" cmpd="sng" w="19050">
            <a:solidFill>
              <a:schemeClr val="dk1"/>
            </a:solidFill>
            <a:prstDash val="solid"/>
            <a:round/>
            <a:headEnd len="med" w="med" type="diamond"/>
            <a:tailEnd len="med" w="med" type="diamond"/>
          </a:ln>
        </p:spPr>
      </p:cxnSp>
      <p:cxnSp>
        <p:nvCxnSpPr>
          <p:cNvPr id="94" name="Google Shape;94;p17"/>
          <p:cNvCxnSpPr/>
          <p:nvPr/>
        </p:nvCxnSpPr>
        <p:spPr>
          <a:xfrm rot="10800000">
            <a:off x="4538037" y="1617602"/>
            <a:ext cx="0" cy="231000"/>
          </a:xfrm>
          <a:prstGeom prst="straightConnector1">
            <a:avLst/>
          </a:prstGeom>
          <a:noFill/>
          <a:ln cap="flat" cmpd="sng" w="19050">
            <a:solidFill>
              <a:schemeClr val="dk1"/>
            </a:solidFill>
            <a:prstDash val="solid"/>
            <a:round/>
            <a:headEnd len="med" w="med" type="diamond"/>
            <a:tailEnd len="med" w="med" type="diamond"/>
          </a:ln>
        </p:spPr>
      </p:cxnSp>
      <p:cxnSp>
        <p:nvCxnSpPr>
          <p:cNvPr id="95" name="Google Shape;95;p17"/>
          <p:cNvCxnSpPr/>
          <p:nvPr/>
        </p:nvCxnSpPr>
        <p:spPr>
          <a:xfrm rot="10800000">
            <a:off x="4224376" y="1702950"/>
            <a:ext cx="0" cy="231000"/>
          </a:xfrm>
          <a:prstGeom prst="straightConnector1">
            <a:avLst/>
          </a:prstGeom>
          <a:noFill/>
          <a:ln cap="flat" cmpd="sng" w="19050">
            <a:solidFill>
              <a:schemeClr val="dk1"/>
            </a:solidFill>
            <a:prstDash val="solid"/>
            <a:round/>
            <a:headEnd len="med" w="med" type="diamond"/>
            <a:tailEnd len="med" w="med" type="diamond"/>
          </a:ln>
        </p:spPr>
      </p:cxnSp>
      <p:cxnSp>
        <p:nvCxnSpPr>
          <p:cNvPr id="96" name="Google Shape;96;p17"/>
          <p:cNvCxnSpPr/>
          <p:nvPr/>
        </p:nvCxnSpPr>
        <p:spPr>
          <a:xfrm rot="10800000">
            <a:off x="3993984" y="1742874"/>
            <a:ext cx="0" cy="231000"/>
          </a:xfrm>
          <a:prstGeom prst="straightConnector1">
            <a:avLst/>
          </a:prstGeom>
          <a:noFill/>
          <a:ln cap="flat" cmpd="sng" w="19050">
            <a:solidFill>
              <a:schemeClr val="dk1"/>
            </a:solidFill>
            <a:prstDash val="solid"/>
            <a:round/>
            <a:headEnd len="med" w="med" type="diamond"/>
            <a:tailEnd len="med" w="med" type="diamond"/>
          </a:ln>
        </p:spPr>
      </p:cxnSp>
      <p:cxnSp>
        <p:nvCxnSpPr>
          <p:cNvPr id="97" name="Google Shape;97;p17"/>
          <p:cNvCxnSpPr/>
          <p:nvPr/>
        </p:nvCxnSpPr>
        <p:spPr>
          <a:xfrm rot="10800000">
            <a:off x="3763591" y="1828169"/>
            <a:ext cx="0" cy="231000"/>
          </a:xfrm>
          <a:prstGeom prst="straightConnector1">
            <a:avLst/>
          </a:prstGeom>
          <a:noFill/>
          <a:ln cap="flat" cmpd="sng" w="19050">
            <a:solidFill>
              <a:schemeClr val="dk1"/>
            </a:solidFill>
            <a:prstDash val="solid"/>
            <a:round/>
            <a:headEnd len="med" w="med" type="diamond"/>
            <a:tailEnd len="med" w="med" type="diamond"/>
          </a:ln>
        </p:spPr>
      </p:cxnSp>
      <p:cxnSp>
        <p:nvCxnSpPr>
          <p:cNvPr id="98" name="Google Shape;98;p17"/>
          <p:cNvCxnSpPr/>
          <p:nvPr/>
        </p:nvCxnSpPr>
        <p:spPr>
          <a:xfrm rot="10800000">
            <a:off x="3623198" y="1903910"/>
            <a:ext cx="0" cy="231000"/>
          </a:xfrm>
          <a:prstGeom prst="straightConnector1">
            <a:avLst/>
          </a:prstGeom>
          <a:noFill/>
          <a:ln cap="flat" cmpd="sng" w="19050">
            <a:solidFill>
              <a:schemeClr val="dk1"/>
            </a:solidFill>
            <a:prstDash val="solid"/>
            <a:round/>
            <a:headEnd len="med" w="med" type="diamond"/>
            <a:tailEnd len="med" w="med" type="diamond"/>
          </a:ln>
        </p:spPr>
      </p:cxnSp>
      <p:cxnSp>
        <p:nvCxnSpPr>
          <p:cNvPr id="99" name="Google Shape;99;p17"/>
          <p:cNvCxnSpPr/>
          <p:nvPr/>
        </p:nvCxnSpPr>
        <p:spPr>
          <a:xfrm rot="10800000">
            <a:off x="3623198" y="3370097"/>
            <a:ext cx="0" cy="231000"/>
          </a:xfrm>
          <a:prstGeom prst="straightConnector1">
            <a:avLst/>
          </a:prstGeom>
          <a:noFill/>
          <a:ln cap="flat" cmpd="sng" w="19050">
            <a:solidFill>
              <a:schemeClr val="dk1"/>
            </a:solidFill>
            <a:prstDash val="solid"/>
            <a:round/>
            <a:headEnd len="med" w="med" type="diamond"/>
            <a:tailEnd len="med" w="med" type="diamond"/>
          </a:ln>
        </p:spPr>
      </p:cxnSp>
      <p:cxnSp>
        <p:nvCxnSpPr>
          <p:cNvPr id="100" name="Google Shape;100;p17"/>
          <p:cNvCxnSpPr/>
          <p:nvPr/>
        </p:nvCxnSpPr>
        <p:spPr>
          <a:xfrm rot="10800000">
            <a:off x="3763591" y="3319056"/>
            <a:ext cx="0" cy="231000"/>
          </a:xfrm>
          <a:prstGeom prst="straightConnector1">
            <a:avLst/>
          </a:prstGeom>
          <a:noFill/>
          <a:ln cap="flat" cmpd="sng" w="19050">
            <a:solidFill>
              <a:schemeClr val="dk1"/>
            </a:solidFill>
            <a:prstDash val="solid"/>
            <a:round/>
            <a:headEnd len="med" w="med" type="diamond"/>
            <a:tailEnd len="med" w="med" type="diamond"/>
          </a:ln>
        </p:spPr>
      </p:cxnSp>
      <p:cxnSp>
        <p:nvCxnSpPr>
          <p:cNvPr id="101" name="Google Shape;101;p17"/>
          <p:cNvCxnSpPr/>
          <p:nvPr/>
        </p:nvCxnSpPr>
        <p:spPr>
          <a:xfrm rot="10800000">
            <a:off x="3888954" y="3234198"/>
            <a:ext cx="0" cy="231000"/>
          </a:xfrm>
          <a:prstGeom prst="straightConnector1">
            <a:avLst/>
          </a:prstGeom>
          <a:noFill/>
          <a:ln cap="flat" cmpd="sng" w="19050">
            <a:solidFill>
              <a:schemeClr val="dk1"/>
            </a:solidFill>
            <a:prstDash val="solid"/>
            <a:round/>
            <a:headEnd len="med" w="med" type="diamond"/>
            <a:tailEnd len="med" w="med" type="diamond"/>
          </a:ln>
        </p:spPr>
      </p:cxnSp>
      <p:cxnSp>
        <p:nvCxnSpPr>
          <p:cNvPr id="102" name="Google Shape;102;p17"/>
          <p:cNvCxnSpPr/>
          <p:nvPr/>
        </p:nvCxnSpPr>
        <p:spPr>
          <a:xfrm rot="10800000">
            <a:off x="4538027" y="3088055"/>
            <a:ext cx="0" cy="231000"/>
          </a:xfrm>
          <a:prstGeom prst="straightConnector1">
            <a:avLst/>
          </a:prstGeom>
          <a:noFill/>
          <a:ln cap="flat" cmpd="sng" w="19050">
            <a:solidFill>
              <a:schemeClr val="dk1"/>
            </a:solidFill>
            <a:prstDash val="solid"/>
            <a:round/>
            <a:headEnd len="med" w="med" type="diamond"/>
            <a:tailEnd len="med" w="med" type="diamond"/>
          </a:ln>
        </p:spPr>
      </p:cxnSp>
      <p:cxnSp>
        <p:nvCxnSpPr>
          <p:cNvPr id="103" name="Google Shape;103;p17"/>
          <p:cNvCxnSpPr/>
          <p:nvPr/>
        </p:nvCxnSpPr>
        <p:spPr>
          <a:xfrm rot="10800000">
            <a:off x="4667577" y="2974857"/>
            <a:ext cx="0" cy="231000"/>
          </a:xfrm>
          <a:prstGeom prst="straightConnector1">
            <a:avLst/>
          </a:prstGeom>
          <a:noFill/>
          <a:ln cap="flat" cmpd="sng" w="19050">
            <a:solidFill>
              <a:schemeClr val="dk1"/>
            </a:solidFill>
            <a:prstDash val="solid"/>
            <a:round/>
            <a:headEnd len="med" w="med" type="diamond"/>
            <a:tailEnd len="med" w="med" type="diamond"/>
          </a:ln>
        </p:spPr>
      </p:cxnSp>
      <p:cxnSp>
        <p:nvCxnSpPr>
          <p:cNvPr id="104" name="Google Shape;104;p17"/>
          <p:cNvCxnSpPr/>
          <p:nvPr/>
        </p:nvCxnSpPr>
        <p:spPr>
          <a:xfrm rot="10800000">
            <a:off x="6311815" y="3188610"/>
            <a:ext cx="0" cy="231000"/>
          </a:xfrm>
          <a:prstGeom prst="straightConnector1">
            <a:avLst/>
          </a:prstGeom>
          <a:noFill/>
          <a:ln cap="flat" cmpd="sng" w="19050">
            <a:solidFill>
              <a:schemeClr val="dk1"/>
            </a:solidFill>
            <a:prstDash val="solid"/>
            <a:round/>
            <a:headEnd len="med" w="med" type="diamond"/>
            <a:tailEnd len="med" w="med" type="diamond"/>
          </a:ln>
        </p:spPr>
      </p:cxnSp>
      <p:cxnSp>
        <p:nvCxnSpPr>
          <p:cNvPr id="105" name="Google Shape;105;p17"/>
          <p:cNvCxnSpPr/>
          <p:nvPr/>
        </p:nvCxnSpPr>
        <p:spPr>
          <a:xfrm rot="10800000">
            <a:off x="6480793" y="3188605"/>
            <a:ext cx="0" cy="231000"/>
          </a:xfrm>
          <a:prstGeom prst="straightConnector1">
            <a:avLst/>
          </a:prstGeom>
          <a:noFill/>
          <a:ln cap="flat" cmpd="sng" w="19050">
            <a:solidFill>
              <a:schemeClr val="dk1"/>
            </a:solidFill>
            <a:prstDash val="solid"/>
            <a:round/>
            <a:headEnd len="med" w="med" type="diamond"/>
            <a:tailEnd len="med" w="med" type="diamond"/>
          </a:ln>
        </p:spPr>
      </p:cxnSp>
      <p:cxnSp>
        <p:nvCxnSpPr>
          <p:cNvPr id="106" name="Google Shape;106;p17"/>
          <p:cNvCxnSpPr/>
          <p:nvPr/>
        </p:nvCxnSpPr>
        <p:spPr>
          <a:xfrm rot="10800000">
            <a:off x="6659436" y="3156880"/>
            <a:ext cx="0" cy="231000"/>
          </a:xfrm>
          <a:prstGeom prst="straightConnector1">
            <a:avLst/>
          </a:prstGeom>
          <a:noFill/>
          <a:ln cap="flat" cmpd="sng" w="19050">
            <a:solidFill>
              <a:schemeClr val="dk1"/>
            </a:solidFill>
            <a:prstDash val="solid"/>
            <a:round/>
            <a:headEnd len="med" w="med" type="diamond"/>
            <a:tailEnd len="med" w="med" type="diamond"/>
          </a:ln>
        </p:spPr>
      </p:cxnSp>
      <p:cxnSp>
        <p:nvCxnSpPr>
          <p:cNvPr id="107" name="Google Shape;107;p17"/>
          <p:cNvCxnSpPr/>
          <p:nvPr/>
        </p:nvCxnSpPr>
        <p:spPr>
          <a:xfrm rot="10800000">
            <a:off x="4081129" y="3088045"/>
            <a:ext cx="4200" cy="481500"/>
          </a:xfrm>
          <a:prstGeom prst="straightConnector1">
            <a:avLst/>
          </a:prstGeom>
          <a:noFill/>
          <a:ln cap="flat" cmpd="sng" w="19050">
            <a:solidFill>
              <a:schemeClr val="dk1"/>
            </a:solidFill>
            <a:prstDash val="solid"/>
            <a:round/>
            <a:headEnd len="med" w="med" type="diamond"/>
            <a:tailEnd len="med" w="med" type="diamond"/>
          </a:ln>
        </p:spPr>
      </p:cxnSp>
      <p:cxnSp>
        <p:nvCxnSpPr>
          <p:cNvPr id="108" name="Google Shape;108;p17"/>
          <p:cNvCxnSpPr/>
          <p:nvPr/>
        </p:nvCxnSpPr>
        <p:spPr>
          <a:xfrm rot="10800000">
            <a:off x="4277505" y="3088045"/>
            <a:ext cx="4200" cy="481500"/>
          </a:xfrm>
          <a:prstGeom prst="straightConnector1">
            <a:avLst/>
          </a:prstGeom>
          <a:noFill/>
          <a:ln cap="flat" cmpd="sng" w="19050">
            <a:solidFill>
              <a:schemeClr val="dk1"/>
            </a:solidFill>
            <a:prstDash val="solid"/>
            <a:round/>
            <a:headEnd len="med" w="med" type="diamond"/>
            <a:tailEnd len="med" w="med" type="diamond"/>
          </a:ln>
        </p:spPr>
      </p:cxnSp>
      <p:cxnSp>
        <p:nvCxnSpPr>
          <p:cNvPr id="109" name="Google Shape;109;p17"/>
          <p:cNvCxnSpPr/>
          <p:nvPr/>
        </p:nvCxnSpPr>
        <p:spPr>
          <a:xfrm rot="10800000">
            <a:off x="6080017" y="3126596"/>
            <a:ext cx="4200" cy="481500"/>
          </a:xfrm>
          <a:prstGeom prst="straightConnector1">
            <a:avLst/>
          </a:prstGeom>
          <a:noFill/>
          <a:ln cap="flat" cmpd="sng" w="19050">
            <a:solidFill>
              <a:schemeClr val="dk1"/>
            </a:solidFill>
            <a:prstDash val="solid"/>
            <a:round/>
            <a:headEnd len="med" w="med" type="diamond"/>
            <a:tailEnd len="med" w="med" type="diamond"/>
          </a:ln>
        </p:spPr>
      </p:cxnSp>
      <p:cxnSp>
        <p:nvCxnSpPr>
          <p:cNvPr id="110" name="Google Shape;110;p17"/>
          <p:cNvCxnSpPr/>
          <p:nvPr/>
        </p:nvCxnSpPr>
        <p:spPr>
          <a:xfrm rot="10800000">
            <a:off x="5960011" y="3283972"/>
            <a:ext cx="4200" cy="481500"/>
          </a:xfrm>
          <a:prstGeom prst="straightConnector1">
            <a:avLst/>
          </a:prstGeom>
          <a:noFill/>
          <a:ln cap="flat" cmpd="sng" w="19050">
            <a:solidFill>
              <a:schemeClr val="dk1"/>
            </a:solidFill>
            <a:prstDash val="solid"/>
            <a:round/>
            <a:headEnd len="med" w="med" type="diamond"/>
            <a:tailEnd len="med" w="med" type="diamond"/>
          </a:ln>
        </p:spPr>
      </p:cxnSp>
      <p:cxnSp>
        <p:nvCxnSpPr>
          <p:cNvPr id="111" name="Google Shape;111;p17"/>
          <p:cNvCxnSpPr/>
          <p:nvPr/>
        </p:nvCxnSpPr>
        <p:spPr>
          <a:xfrm rot="10800000">
            <a:off x="6765828" y="3001358"/>
            <a:ext cx="4200" cy="481500"/>
          </a:xfrm>
          <a:prstGeom prst="straightConnector1">
            <a:avLst/>
          </a:prstGeom>
          <a:noFill/>
          <a:ln cap="flat" cmpd="sng" w="19050">
            <a:solidFill>
              <a:schemeClr val="dk1"/>
            </a:solidFill>
            <a:prstDash val="solid"/>
            <a:round/>
            <a:headEnd len="med" w="med" type="diamond"/>
            <a:tailEnd len="med" w="med" type="diamond"/>
          </a:ln>
        </p:spPr>
      </p:cxnSp>
      <p:cxnSp>
        <p:nvCxnSpPr>
          <p:cNvPr id="112" name="Google Shape;112;p17"/>
          <p:cNvCxnSpPr/>
          <p:nvPr/>
        </p:nvCxnSpPr>
        <p:spPr>
          <a:xfrm rot="10800000">
            <a:off x="6876419" y="2895467"/>
            <a:ext cx="4200" cy="481500"/>
          </a:xfrm>
          <a:prstGeom prst="straightConnector1">
            <a:avLst/>
          </a:prstGeom>
          <a:noFill/>
          <a:ln cap="flat" cmpd="sng" w="19050">
            <a:solidFill>
              <a:schemeClr val="dk1"/>
            </a:solidFill>
            <a:prstDash val="solid"/>
            <a:round/>
            <a:headEnd len="med" w="med" type="diamond"/>
            <a:tailEnd len="med" w="med" type="diamond"/>
          </a:ln>
        </p:spPr>
      </p:cxnSp>
      <p:cxnSp>
        <p:nvCxnSpPr>
          <p:cNvPr id="113" name="Google Shape;113;p17"/>
          <p:cNvCxnSpPr/>
          <p:nvPr/>
        </p:nvCxnSpPr>
        <p:spPr>
          <a:xfrm rot="10800000">
            <a:off x="5960011" y="1799945"/>
            <a:ext cx="4200" cy="481500"/>
          </a:xfrm>
          <a:prstGeom prst="straightConnector1">
            <a:avLst/>
          </a:prstGeom>
          <a:noFill/>
          <a:ln cap="flat" cmpd="sng" w="19050">
            <a:solidFill>
              <a:schemeClr val="dk1"/>
            </a:solidFill>
            <a:prstDash val="solid"/>
            <a:round/>
            <a:headEnd len="med" w="med" type="diamond"/>
            <a:tailEnd len="med" w="med" type="diamond"/>
          </a:ln>
        </p:spPr>
      </p:cxnSp>
      <p:cxnSp>
        <p:nvCxnSpPr>
          <p:cNvPr id="114" name="Google Shape;114;p17"/>
          <p:cNvCxnSpPr/>
          <p:nvPr/>
        </p:nvCxnSpPr>
        <p:spPr>
          <a:xfrm rot="10800000">
            <a:off x="6080017" y="1702924"/>
            <a:ext cx="4200" cy="481500"/>
          </a:xfrm>
          <a:prstGeom prst="straightConnector1">
            <a:avLst/>
          </a:prstGeom>
          <a:noFill/>
          <a:ln cap="flat" cmpd="sng" w="19050">
            <a:solidFill>
              <a:schemeClr val="dk1"/>
            </a:solidFill>
            <a:prstDash val="solid"/>
            <a:round/>
            <a:headEnd len="med" w="med" type="diamond"/>
            <a:tailEnd len="med" w="med" type="diamond"/>
          </a:ln>
        </p:spPr>
      </p:cxnSp>
      <p:cxnSp>
        <p:nvCxnSpPr>
          <p:cNvPr id="115" name="Google Shape;115;p17"/>
          <p:cNvCxnSpPr/>
          <p:nvPr/>
        </p:nvCxnSpPr>
        <p:spPr>
          <a:xfrm rot="10800000">
            <a:off x="6307624" y="1617590"/>
            <a:ext cx="4200" cy="481500"/>
          </a:xfrm>
          <a:prstGeom prst="straightConnector1">
            <a:avLst/>
          </a:prstGeom>
          <a:noFill/>
          <a:ln cap="flat" cmpd="sng" w="19050">
            <a:solidFill>
              <a:schemeClr val="dk1"/>
            </a:solidFill>
            <a:prstDash val="solid"/>
            <a:round/>
            <a:headEnd len="med" w="med" type="diamond"/>
            <a:tailEnd len="med" w="med" type="diamond"/>
          </a:ln>
        </p:spPr>
      </p:cxnSp>
      <p:cxnSp>
        <p:nvCxnSpPr>
          <p:cNvPr id="116" name="Google Shape;116;p17"/>
          <p:cNvCxnSpPr/>
          <p:nvPr/>
        </p:nvCxnSpPr>
        <p:spPr>
          <a:xfrm rot="10800000">
            <a:off x="6535231" y="1577666"/>
            <a:ext cx="4200" cy="481500"/>
          </a:xfrm>
          <a:prstGeom prst="straightConnector1">
            <a:avLst/>
          </a:prstGeom>
          <a:noFill/>
          <a:ln cap="flat" cmpd="sng" w="19050">
            <a:solidFill>
              <a:schemeClr val="dk1"/>
            </a:solidFill>
            <a:prstDash val="solid"/>
            <a:round/>
            <a:headEnd len="med" w="med" type="diamond"/>
            <a:tailEnd len="med" w="med" type="diamond"/>
          </a:ln>
        </p:spPr>
      </p:cxnSp>
      <p:cxnSp>
        <p:nvCxnSpPr>
          <p:cNvPr id="117" name="Google Shape;117;p17"/>
          <p:cNvCxnSpPr/>
          <p:nvPr/>
        </p:nvCxnSpPr>
        <p:spPr>
          <a:xfrm rot="10800000">
            <a:off x="6713874" y="1577666"/>
            <a:ext cx="4200" cy="481500"/>
          </a:xfrm>
          <a:prstGeom prst="straightConnector1">
            <a:avLst/>
          </a:prstGeom>
          <a:noFill/>
          <a:ln cap="flat" cmpd="sng" w="19050">
            <a:solidFill>
              <a:schemeClr val="dk1"/>
            </a:solidFill>
            <a:prstDash val="solid"/>
            <a:round/>
            <a:headEnd len="med" w="med" type="diamond"/>
            <a:tailEnd len="med" w="med" type="diamond"/>
          </a:ln>
        </p:spPr>
      </p:cxnSp>
      <p:cxnSp>
        <p:nvCxnSpPr>
          <p:cNvPr id="118" name="Google Shape;118;p17"/>
          <p:cNvCxnSpPr/>
          <p:nvPr/>
        </p:nvCxnSpPr>
        <p:spPr>
          <a:xfrm rot="10800000">
            <a:off x="6876419" y="1416712"/>
            <a:ext cx="4200" cy="481500"/>
          </a:xfrm>
          <a:prstGeom prst="straightConnector1">
            <a:avLst/>
          </a:prstGeom>
          <a:noFill/>
          <a:ln cap="flat" cmpd="sng" w="19050">
            <a:solidFill>
              <a:schemeClr val="dk1"/>
            </a:solidFill>
            <a:prstDash val="solid"/>
            <a:round/>
            <a:headEnd len="med" w="med" type="diamond"/>
            <a:tailEnd len="med" w="med" type="diamond"/>
          </a:ln>
        </p:spPr>
      </p:cxnSp>
      <p:cxnSp>
        <p:nvCxnSpPr>
          <p:cNvPr id="119" name="Google Shape;119;p17"/>
          <p:cNvCxnSpPr/>
          <p:nvPr/>
        </p:nvCxnSpPr>
        <p:spPr>
          <a:xfrm rot="10800000">
            <a:off x="4735712" y="1424908"/>
            <a:ext cx="0" cy="231000"/>
          </a:xfrm>
          <a:prstGeom prst="straightConnector1">
            <a:avLst/>
          </a:prstGeom>
          <a:noFill/>
          <a:ln cap="flat" cmpd="sng" w="19050">
            <a:solidFill>
              <a:schemeClr val="dk1"/>
            </a:solidFill>
            <a:prstDash val="solid"/>
            <a:round/>
            <a:headEnd len="med" w="med" type="diamond"/>
            <a:tailEnd len="med" w="med" type="diamond"/>
          </a:ln>
        </p:spPr>
      </p:cxnSp>
      <p:sp>
        <p:nvSpPr>
          <p:cNvPr id="120" name="Google Shape;120;p17"/>
          <p:cNvSpPr txBox="1"/>
          <p:nvPr/>
        </p:nvSpPr>
        <p:spPr>
          <a:xfrm>
            <a:off x="3689501" y="1017725"/>
            <a:ext cx="11802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Scen. 1</a:t>
            </a:r>
            <a:endParaRPr sz="1800">
              <a:solidFill>
                <a:schemeClr val="dk1"/>
              </a:solidFill>
              <a:latin typeface="Times New Roman"/>
              <a:ea typeface="Times New Roman"/>
              <a:cs typeface="Times New Roman"/>
              <a:sym typeface="Times New Roman"/>
            </a:endParaRPr>
          </a:p>
        </p:txBody>
      </p:sp>
      <p:sp>
        <p:nvSpPr>
          <p:cNvPr id="121" name="Google Shape;121;p17"/>
          <p:cNvSpPr txBox="1"/>
          <p:nvPr/>
        </p:nvSpPr>
        <p:spPr>
          <a:xfrm>
            <a:off x="6148547" y="1017725"/>
            <a:ext cx="10023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Scen. 2</a:t>
            </a:r>
            <a:endParaRPr sz="1800">
              <a:solidFill>
                <a:schemeClr val="dk1"/>
              </a:solidFill>
              <a:latin typeface="Times New Roman"/>
              <a:ea typeface="Times New Roman"/>
              <a:cs typeface="Times New Roman"/>
              <a:sym typeface="Times New Roman"/>
            </a:endParaRPr>
          </a:p>
        </p:txBody>
      </p:sp>
      <p:sp>
        <p:nvSpPr>
          <p:cNvPr id="122" name="Google Shape;122;p17"/>
          <p:cNvSpPr txBox="1"/>
          <p:nvPr/>
        </p:nvSpPr>
        <p:spPr>
          <a:xfrm>
            <a:off x="3763601" y="2509625"/>
            <a:ext cx="11313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Scen. 3</a:t>
            </a:r>
            <a:endParaRPr sz="1800">
              <a:solidFill>
                <a:schemeClr val="dk1"/>
              </a:solidFill>
              <a:latin typeface="Times New Roman"/>
              <a:ea typeface="Times New Roman"/>
              <a:cs typeface="Times New Roman"/>
              <a:sym typeface="Times New Roman"/>
            </a:endParaRPr>
          </a:p>
        </p:txBody>
      </p:sp>
      <p:sp>
        <p:nvSpPr>
          <p:cNvPr id="123" name="Google Shape;123;p17"/>
          <p:cNvSpPr txBox="1"/>
          <p:nvPr/>
        </p:nvSpPr>
        <p:spPr>
          <a:xfrm>
            <a:off x="6084046" y="2509600"/>
            <a:ext cx="11313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Scen. 4</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Replicating DTW results </a:t>
            </a:r>
            <a:endParaRPr/>
          </a:p>
        </p:txBody>
      </p:sp>
      <p:pic>
        <p:nvPicPr>
          <p:cNvPr id="129" name="Google Shape;129;p18"/>
          <p:cNvPicPr preferRelativeResize="0"/>
          <p:nvPr/>
        </p:nvPicPr>
        <p:blipFill>
          <a:blip r:embed="rId3">
            <a:alphaModFix/>
          </a:blip>
          <a:stretch>
            <a:fillRect/>
          </a:stretch>
        </p:blipFill>
        <p:spPr>
          <a:xfrm>
            <a:off x="141375" y="1317550"/>
            <a:ext cx="4803575" cy="2607650"/>
          </a:xfrm>
          <a:prstGeom prst="rect">
            <a:avLst/>
          </a:prstGeom>
          <a:noFill/>
          <a:ln>
            <a:noFill/>
          </a:ln>
        </p:spPr>
      </p:pic>
      <p:pic>
        <p:nvPicPr>
          <p:cNvPr id="130" name="Google Shape;130;p18"/>
          <p:cNvPicPr preferRelativeResize="0"/>
          <p:nvPr/>
        </p:nvPicPr>
        <p:blipFill>
          <a:blip r:embed="rId4">
            <a:alphaModFix/>
          </a:blip>
          <a:stretch>
            <a:fillRect/>
          </a:stretch>
        </p:blipFill>
        <p:spPr>
          <a:xfrm>
            <a:off x="5108375" y="1170125"/>
            <a:ext cx="3883225" cy="27550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Introductory </a:t>
            </a:r>
            <a:r>
              <a:rPr lang="en" sz="2500"/>
              <a:t>Idea 1: V</a:t>
            </a:r>
            <a:r>
              <a:rPr lang="en" sz="2500"/>
              <a:t>isualizing D, B</a:t>
            </a:r>
            <a:endParaRPr sz="2500"/>
          </a:p>
        </p:txBody>
      </p:sp>
      <p:sp>
        <p:nvSpPr>
          <p:cNvPr id="136" name="Google Shape;13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first idea we were tasked with was to simply visualize the D and B matrix, and see what observations we could make on the confidence of the alignment.</a:t>
            </a:r>
            <a:endParaRPr b="1">
              <a:solidFill>
                <a:schemeClr val="dk1"/>
              </a:solidFill>
            </a:endParaRPr>
          </a:p>
        </p:txBody>
      </p:sp>
      <p:graphicFrame>
        <p:nvGraphicFramePr>
          <p:cNvPr id="137" name="Google Shape;137;p19"/>
          <p:cNvGraphicFramePr/>
          <p:nvPr/>
        </p:nvGraphicFramePr>
        <p:xfrm>
          <a:off x="712800" y="2114600"/>
          <a:ext cx="3000000" cy="3000000"/>
        </p:xfrm>
        <a:graphic>
          <a:graphicData uri="http://schemas.openxmlformats.org/drawingml/2006/table">
            <a:tbl>
              <a:tblPr>
                <a:noFill/>
                <a:tableStyleId>{48FE29C4-D208-45CE-B264-503B1BABBFF9}</a:tableStyleId>
              </a:tblPr>
              <a:tblGrid>
                <a:gridCol w="726350"/>
                <a:gridCol w="726350"/>
                <a:gridCol w="726350"/>
                <a:gridCol w="726350"/>
                <a:gridCol w="726350"/>
              </a:tblGrid>
              <a:tr h="381000">
                <a:tc>
                  <a:txBody>
                    <a:bodyPr/>
                    <a:lstStyle/>
                    <a:p>
                      <a:pPr indent="0" lvl="0" marL="0" rtl="0" algn="ctr">
                        <a:spcBef>
                          <a:spcPts val="0"/>
                        </a:spcBef>
                        <a:spcAft>
                          <a:spcPts val="0"/>
                        </a:spcAft>
                        <a:buNone/>
                      </a:pPr>
                      <a:r>
                        <a:rPr lang="en" sz="1800"/>
                        <a:t>14</a:t>
                      </a:r>
                      <a:endParaRPr sz="1800"/>
                    </a:p>
                  </a:txBody>
                  <a:tcPr marT="91425" marB="91425" marR="91425" marL="91425"/>
                </a:tc>
                <a:tc>
                  <a:txBody>
                    <a:bodyPr/>
                    <a:lstStyle/>
                    <a:p>
                      <a:pPr indent="0" lvl="0" marL="0" rtl="0" algn="ctr">
                        <a:spcBef>
                          <a:spcPts val="0"/>
                        </a:spcBef>
                        <a:spcAft>
                          <a:spcPts val="0"/>
                        </a:spcAft>
                        <a:buNone/>
                      </a:pPr>
                      <a:r>
                        <a:rPr lang="en" sz="1800"/>
                        <a:t>10</a:t>
                      </a:r>
                      <a:endParaRPr sz="1800"/>
                    </a:p>
                  </a:txBody>
                  <a:tcPr marT="91425" marB="91425" marR="91425" marL="91425"/>
                </a:tc>
                <a:tc>
                  <a:txBody>
                    <a:bodyPr/>
                    <a:lstStyle/>
                    <a:p>
                      <a:pPr indent="0" lvl="0" marL="0" rtl="0" algn="ctr">
                        <a:spcBef>
                          <a:spcPts val="0"/>
                        </a:spcBef>
                        <a:spcAft>
                          <a:spcPts val="0"/>
                        </a:spcAft>
                        <a:buNone/>
                      </a:pPr>
                      <a:r>
                        <a:rPr lang="en" sz="1800"/>
                        <a:t>13</a:t>
                      </a:r>
                      <a:endParaRPr sz="1800"/>
                    </a:p>
                  </a:txBody>
                  <a:tcPr marT="91425" marB="91425" marR="91425" marL="91425"/>
                </a:tc>
                <a:tc>
                  <a:txBody>
                    <a:bodyPr/>
                    <a:lstStyle/>
                    <a:p>
                      <a:pPr indent="0" lvl="0" marL="0" rtl="0" algn="ctr">
                        <a:spcBef>
                          <a:spcPts val="0"/>
                        </a:spcBef>
                        <a:spcAft>
                          <a:spcPts val="0"/>
                        </a:spcAft>
                        <a:buNone/>
                      </a:pPr>
                      <a:r>
                        <a:rPr lang="en" sz="1800"/>
                        <a:t>9</a:t>
                      </a:r>
                      <a:endParaRPr sz="1800"/>
                    </a:p>
                  </a:txBody>
                  <a:tcPr marT="91425" marB="91425" marR="91425" marL="91425"/>
                </a:tc>
                <a:tc>
                  <a:txBody>
                    <a:bodyPr/>
                    <a:lstStyle/>
                    <a:p>
                      <a:pPr indent="0" lvl="0" marL="0" rtl="0" algn="ctr">
                        <a:spcBef>
                          <a:spcPts val="0"/>
                        </a:spcBef>
                        <a:spcAft>
                          <a:spcPts val="0"/>
                        </a:spcAft>
                        <a:buNone/>
                      </a:pPr>
                      <a:r>
                        <a:rPr lang="en" sz="1800"/>
                        <a:t>10</a:t>
                      </a:r>
                      <a:endParaRPr sz="1800"/>
                    </a:p>
                  </a:txBody>
                  <a:tcPr marT="91425" marB="91425" marR="91425" marL="91425"/>
                </a:tc>
              </a:tr>
              <a:tr h="381000">
                <a:tc>
                  <a:txBody>
                    <a:bodyPr/>
                    <a:lstStyle/>
                    <a:p>
                      <a:pPr indent="0" lvl="0" marL="0" rtl="0" algn="ctr">
                        <a:spcBef>
                          <a:spcPts val="0"/>
                        </a:spcBef>
                        <a:spcAft>
                          <a:spcPts val="0"/>
                        </a:spcAft>
                        <a:buNone/>
                      </a:pPr>
                      <a:r>
                        <a:rPr lang="en" sz="1800"/>
                        <a:t>9</a:t>
                      </a:r>
                      <a:endParaRPr sz="1800"/>
                    </a:p>
                  </a:txBody>
                  <a:tcPr marT="91425" marB="91425" marR="91425" marL="91425"/>
                </a:tc>
                <a:tc>
                  <a:txBody>
                    <a:bodyPr/>
                    <a:lstStyle/>
                    <a:p>
                      <a:pPr indent="0" lvl="0" marL="0" rtl="0" algn="ctr">
                        <a:spcBef>
                          <a:spcPts val="0"/>
                        </a:spcBef>
                        <a:spcAft>
                          <a:spcPts val="0"/>
                        </a:spcAft>
                        <a:buNone/>
                      </a:pPr>
                      <a:r>
                        <a:rPr lang="en" sz="1800"/>
                        <a:t>7</a:t>
                      </a:r>
                      <a:endParaRPr sz="1800"/>
                    </a:p>
                  </a:txBody>
                  <a:tcPr marT="91425" marB="91425" marR="91425" marL="91425"/>
                </a:tc>
                <a:tc>
                  <a:txBody>
                    <a:bodyPr/>
                    <a:lstStyle/>
                    <a:p>
                      <a:pPr indent="0" lvl="0" marL="0" rtl="0" algn="ctr">
                        <a:spcBef>
                          <a:spcPts val="0"/>
                        </a:spcBef>
                        <a:spcAft>
                          <a:spcPts val="0"/>
                        </a:spcAft>
                        <a:buNone/>
                      </a:pPr>
                      <a:r>
                        <a:rPr lang="en" sz="1800"/>
                        <a:t>6</a:t>
                      </a:r>
                      <a:endParaRPr sz="1800"/>
                    </a:p>
                  </a:txBody>
                  <a:tcPr marT="91425" marB="91425" marR="91425" marL="91425"/>
                </a:tc>
                <a:tc>
                  <a:txBody>
                    <a:bodyPr/>
                    <a:lstStyle/>
                    <a:p>
                      <a:pPr indent="0" lvl="0" marL="0" rtl="0" algn="ctr">
                        <a:spcBef>
                          <a:spcPts val="0"/>
                        </a:spcBef>
                        <a:spcAft>
                          <a:spcPts val="0"/>
                        </a:spcAft>
                        <a:buNone/>
                      </a:pPr>
                      <a:r>
                        <a:rPr lang="en" sz="1800"/>
                        <a:t>7</a:t>
                      </a:r>
                      <a:endParaRPr sz="1800"/>
                    </a:p>
                  </a:txBody>
                  <a:tcPr marT="91425" marB="91425" marR="91425" marL="91425"/>
                </a:tc>
                <a:tc>
                  <a:txBody>
                    <a:bodyPr/>
                    <a:lstStyle/>
                    <a:p>
                      <a:pPr indent="0" lvl="0" marL="0" rtl="0" algn="ctr">
                        <a:spcBef>
                          <a:spcPts val="0"/>
                        </a:spcBef>
                        <a:spcAft>
                          <a:spcPts val="0"/>
                        </a:spcAft>
                        <a:buNone/>
                      </a:pPr>
                      <a:r>
                        <a:rPr lang="en" sz="1800"/>
                        <a:t>11</a:t>
                      </a:r>
                      <a:endParaRPr sz="1800"/>
                    </a:p>
                  </a:txBody>
                  <a:tcPr marT="91425" marB="91425" marR="91425" marL="91425"/>
                </a:tc>
              </a:tr>
              <a:tr h="381000">
                <a:tc>
                  <a:txBody>
                    <a:bodyPr/>
                    <a:lstStyle/>
                    <a:p>
                      <a:pPr indent="0" lvl="0" marL="0" rtl="0" algn="ctr">
                        <a:spcBef>
                          <a:spcPts val="0"/>
                        </a:spcBef>
                        <a:spcAft>
                          <a:spcPts val="0"/>
                        </a:spcAft>
                        <a:buNone/>
                      </a:pPr>
                      <a:r>
                        <a:rPr lang="en" sz="1800"/>
                        <a:t>6</a:t>
                      </a:r>
                      <a:endParaRPr sz="1800"/>
                    </a:p>
                  </a:txBody>
                  <a:tcPr marT="91425" marB="91425" marR="91425" marL="91425"/>
                </a:tc>
                <a:tc>
                  <a:txBody>
                    <a:bodyPr/>
                    <a:lstStyle/>
                    <a:p>
                      <a:pPr indent="0" lvl="0" marL="0" rtl="0" algn="ctr">
                        <a:spcBef>
                          <a:spcPts val="0"/>
                        </a:spcBef>
                        <a:spcAft>
                          <a:spcPts val="0"/>
                        </a:spcAft>
                        <a:buNone/>
                      </a:pPr>
                      <a:r>
                        <a:rPr lang="en" sz="1800"/>
                        <a:t>8</a:t>
                      </a:r>
                      <a:endParaRPr sz="1800"/>
                    </a:p>
                  </a:txBody>
                  <a:tcPr marT="91425" marB="91425" marR="91425" marL="91425"/>
                </a:tc>
                <a:tc>
                  <a:txBody>
                    <a:bodyPr/>
                    <a:lstStyle/>
                    <a:p>
                      <a:pPr indent="0" lvl="0" marL="0" rtl="0" algn="ctr">
                        <a:spcBef>
                          <a:spcPts val="0"/>
                        </a:spcBef>
                        <a:spcAft>
                          <a:spcPts val="0"/>
                        </a:spcAft>
                        <a:buNone/>
                      </a:pPr>
                      <a:r>
                        <a:rPr lang="en" sz="1800"/>
                        <a:t>4</a:t>
                      </a:r>
                      <a:endParaRPr sz="1800"/>
                    </a:p>
                  </a:txBody>
                  <a:tcPr marT="91425" marB="91425" marR="91425" marL="91425"/>
                </a:tc>
                <a:tc>
                  <a:txBody>
                    <a:bodyPr/>
                    <a:lstStyle/>
                    <a:p>
                      <a:pPr indent="0" lvl="0" marL="0" rtl="0" algn="ctr">
                        <a:spcBef>
                          <a:spcPts val="0"/>
                        </a:spcBef>
                        <a:spcAft>
                          <a:spcPts val="0"/>
                        </a:spcAft>
                        <a:buNone/>
                      </a:pPr>
                      <a:r>
                        <a:rPr lang="en" sz="1800"/>
                        <a:t>8</a:t>
                      </a:r>
                      <a:endParaRPr sz="1800"/>
                    </a:p>
                  </a:txBody>
                  <a:tcPr marT="91425" marB="91425" marR="91425" marL="91425"/>
                </a:tc>
                <a:tc>
                  <a:txBody>
                    <a:bodyPr/>
                    <a:lstStyle/>
                    <a:p>
                      <a:pPr indent="0" lvl="0" marL="0" rtl="0" algn="ctr">
                        <a:spcBef>
                          <a:spcPts val="0"/>
                        </a:spcBef>
                        <a:spcAft>
                          <a:spcPts val="0"/>
                        </a:spcAft>
                        <a:buNone/>
                      </a:pPr>
                      <a:r>
                        <a:rPr lang="en" sz="1800"/>
                        <a:t>12</a:t>
                      </a:r>
                      <a:endParaRPr sz="1800"/>
                    </a:p>
                  </a:txBody>
                  <a:tcPr marT="91425" marB="91425" marR="91425" marL="91425"/>
                </a:tc>
              </a:tr>
              <a:tr h="381000">
                <a:tc>
                  <a:txBody>
                    <a:bodyPr/>
                    <a:lstStyle/>
                    <a:p>
                      <a:pPr indent="0" lvl="0" marL="0" rtl="0" algn="ctr">
                        <a:spcBef>
                          <a:spcPts val="0"/>
                        </a:spcBef>
                        <a:spcAft>
                          <a:spcPts val="0"/>
                        </a:spcAft>
                        <a:buNone/>
                      </a:pPr>
                      <a:r>
                        <a:rPr lang="en" sz="1800"/>
                        <a:t>5</a:t>
                      </a:r>
                      <a:endParaRPr sz="1800"/>
                    </a:p>
                  </a:txBody>
                  <a:tcPr marT="91425" marB="91425" marR="91425" marL="91425"/>
                </a:tc>
                <a:tc>
                  <a:txBody>
                    <a:bodyPr/>
                    <a:lstStyle/>
                    <a:p>
                      <a:pPr indent="0" lvl="0" marL="0" rtl="0" algn="ctr">
                        <a:spcBef>
                          <a:spcPts val="0"/>
                        </a:spcBef>
                        <a:spcAft>
                          <a:spcPts val="0"/>
                        </a:spcAft>
                        <a:buNone/>
                      </a:pPr>
                      <a:r>
                        <a:rPr lang="en" sz="1800"/>
                        <a:t>2</a:t>
                      </a:r>
                      <a:endParaRPr sz="1800"/>
                    </a:p>
                  </a:txBody>
                  <a:tcPr marT="91425" marB="91425" marR="91425" marL="91425"/>
                </a:tc>
                <a:tc>
                  <a:txBody>
                    <a:bodyPr/>
                    <a:lstStyle/>
                    <a:p>
                      <a:pPr indent="0" lvl="0" marL="0" rtl="0" algn="ctr">
                        <a:spcBef>
                          <a:spcPts val="0"/>
                        </a:spcBef>
                        <a:spcAft>
                          <a:spcPts val="0"/>
                        </a:spcAft>
                        <a:buNone/>
                      </a:pPr>
                      <a:r>
                        <a:rPr lang="en" sz="1800"/>
                        <a:t>5</a:t>
                      </a:r>
                      <a:endParaRPr sz="1800"/>
                    </a:p>
                  </a:txBody>
                  <a:tcPr marT="91425" marB="91425" marR="91425" marL="91425"/>
                </a:tc>
                <a:tc>
                  <a:txBody>
                    <a:bodyPr/>
                    <a:lstStyle/>
                    <a:p>
                      <a:pPr indent="0" lvl="0" marL="0" rtl="0" algn="ctr">
                        <a:spcBef>
                          <a:spcPts val="0"/>
                        </a:spcBef>
                        <a:spcAft>
                          <a:spcPts val="0"/>
                        </a:spcAft>
                        <a:buNone/>
                      </a:pPr>
                      <a:r>
                        <a:rPr lang="en" sz="1800"/>
                        <a:t>9</a:t>
                      </a:r>
                      <a:endParaRPr sz="1800"/>
                    </a:p>
                  </a:txBody>
                  <a:tcPr marT="91425" marB="91425" marR="91425" marL="91425"/>
                </a:tc>
                <a:tc>
                  <a:txBody>
                    <a:bodyPr/>
                    <a:lstStyle/>
                    <a:p>
                      <a:pPr indent="0" lvl="0" marL="0" rtl="0" algn="ctr">
                        <a:spcBef>
                          <a:spcPts val="0"/>
                        </a:spcBef>
                        <a:spcAft>
                          <a:spcPts val="0"/>
                        </a:spcAft>
                        <a:buNone/>
                      </a:pPr>
                      <a:r>
                        <a:rPr lang="en" sz="1800"/>
                        <a:t>17</a:t>
                      </a:r>
                      <a:endParaRPr sz="1800"/>
                    </a:p>
                  </a:txBody>
                  <a:tcPr marT="91425" marB="91425" marR="91425" marL="91425"/>
                </a:tc>
              </a:tr>
              <a:tr h="381000">
                <a:tc>
                  <a:txBody>
                    <a:bodyPr/>
                    <a:lstStyle/>
                    <a:p>
                      <a:pPr indent="0" lvl="0" marL="0" rtl="0" algn="ctr">
                        <a:spcBef>
                          <a:spcPts val="0"/>
                        </a:spcBef>
                        <a:spcAft>
                          <a:spcPts val="0"/>
                        </a:spcAft>
                        <a:buNone/>
                      </a:pPr>
                      <a:r>
                        <a:rPr lang="en" sz="1800"/>
                        <a:t>1</a:t>
                      </a:r>
                      <a:endParaRPr sz="1800"/>
                    </a:p>
                  </a:txBody>
                  <a:tcPr marT="91425" marB="91425" marR="91425" marL="91425"/>
                </a:tc>
                <a:tc>
                  <a:txBody>
                    <a:bodyPr/>
                    <a:lstStyle/>
                    <a:p>
                      <a:pPr indent="0" lvl="0" marL="0" rtl="0" algn="ctr">
                        <a:spcBef>
                          <a:spcPts val="0"/>
                        </a:spcBef>
                        <a:spcAft>
                          <a:spcPts val="0"/>
                        </a:spcAft>
                        <a:buNone/>
                      </a:pPr>
                      <a:r>
                        <a:rPr lang="en" sz="1800"/>
                        <a:t>4</a:t>
                      </a:r>
                      <a:endParaRPr sz="1800"/>
                    </a:p>
                  </a:txBody>
                  <a:tcPr marT="91425" marB="91425" marR="91425" marL="91425"/>
                </a:tc>
                <a:tc>
                  <a:txBody>
                    <a:bodyPr/>
                    <a:lstStyle/>
                    <a:p>
                      <a:pPr indent="0" lvl="0" marL="0" rtl="0" algn="ctr">
                        <a:spcBef>
                          <a:spcPts val="0"/>
                        </a:spcBef>
                        <a:spcAft>
                          <a:spcPts val="0"/>
                        </a:spcAft>
                        <a:buNone/>
                      </a:pPr>
                      <a:r>
                        <a:rPr lang="en" sz="1800"/>
                        <a:t>7</a:t>
                      </a:r>
                      <a:endParaRPr sz="1800"/>
                    </a:p>
                  </a:txBody>
                  <a:tcPr marT="91425" marB="91425" marR="91425" marL="91425"/>
                </a:tc>
                <a:tc>
                  <a:txBody>
                    <a:bodyPr/>
                    <a:lstStyle/>
                    <a:p>
                      <a:pPr indent="0" lvl="0" marL="0" rtl="0" algn="ctr">
                        <a:spcBef>
                          <a:spcPts val="0"/>
                        </a:spcBef>
                        <a:spcAft>
                          <a:spcPts val="0"/>
                        </a:spcAft>
                        <a:buNone/>
                      </a:pPr>
                      <a:r>
                        <a:rPr lang="en" sz="1800"/>
                        <a:t>10</a:t>
                      </a:r>
                      <a:endParaRPr sz="1800"/>
                    </a:p>
                  </a:txBody>
                  <a:tcPr marT="91425" marB="91425" marR="91425" marL="91425"/>
                </a:tc>
                <a:tc>
                  <a:txBody>
                    <a:bodyPr/>
                    <a:lstStyle/>
                    <a:p>
                      <a:pPr indent="0" lvl="0" marL="0" rtl="0" algn="ctr">
                        <a:spcBef>
                          <a:spcPts val="0"/>
                        </a:spcBef>
                        <a:spcAft>
                          <a:spcPts val="0"/>
                        </a:spcAft>
                        <a:buNone/>
                      </a:pPr>
                      <a:r>
                        <a:rPr lang="en" sz="1800"/>
                        <a:t>11</a:t>
                      </a:r>
                      <a:endParaRPr sz="1800"/>
                    </a:p>
                  </a:txBody>
                  <a:tcPr marT="91425" marB="91425" marR="91425" marL="91425"/>
                </a:tc>
              </a:tr>
            </a:tbl>
          </a:graphicData>
        </a:graphic>
      </p:graphicFrame>
      <p:graphicFrame>
        <p:nvGraphicFramePr>
          <p:cNvPr id="138" name="Google Shape;138;p19"/>
          <p:cNvGraphicFramePr/>
          <p:nvPr/>
        </p:nvGraphicFramePr>
        <p:xfrm>
          <a:off x="5011750" y="2114600"/>
          <a:ext cx="3000000" cy="3000000"/>
        </p:xfrm>
        <a:graphic>
          <a:graphicData uri="http://schemas.openxmlformats.org/drawingml/2006/table">
            <a:tbl>
              <a:tblPr>
                <a:noFill/>
                <a:tableStyleId>{48FE29C4-D208-45CE-B264-503B1BABBFF9}</a:tableStyleId>
              </a:tblPr>
              <a:tblGrid>
                <a:gridCol w="726350"/>
                <a:gridCol w="726350"/>
                <a:gridCol w="726350"/>
                <a:gridCol w="726350"/>
                <a:gridCol w="726350"/>
              </a:tblGrid>
              <a:tr h="381000">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 </a:t>
                      </a:r>
                      <a:endParaRPr/>
                    </a:p>
                  </a:txBody>
                  <a:tcPr marT="91425" marB="91425" marR="91425" marL="91425"/>
                </a:tc>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 </a:t>
                      </a:r>
                      <a:endParaRPr/>
                    </a:p>
                  </a:txBody>
                  <a:tcPr marT="91425" marB="91425" marR="91425" marL="91425"/>
                </a:tc>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a:t>
                      </a:r>
                      <a:endParaRPr/>
                    </a:p>
                  </a:txBody>
                  <a:tcPr marT="91425" marB="91425" marR="91425" marL="91425"/>
                </a:tc>
                <a:tc>
                  <a:txBody>
                    <a:bodyPr/>
                    <a:lstStyle/>
                    <a:p>
                      <a:pPr indent="0" lvl="0" marL="0" rtl="0" algn="ctr">
                        <a:lnSpc>
                          <a:spcPct val="115000"/>
                        </a:lnSpc>
                        <a:spcBef>
                          <a:spcPts val="0"/>
                        </a:spcBef>
                        <a:spcAft>
                          <a:spcPts val="1200"/>
                        </a:spcAft>
                        <a:buNone/>
                      </a:pPr>
                      <a:r>
                        <a:rPr b="1" lang="en" sz="1800">
                          <a:solidFill>
                            <a:schemeClr val="dk1"/>
                          </a:solidFill>
                        </a:rPr>
                        <a:t>↗</a:t>
                      </a:r>
                      <a:endParaRPr/>
                    </a:p>
                  </a:txBody>
                  <a:tcPr marT="91425" marB="91425" marR="91425" marL="91425"/>
                </a:tc>
                <a:tc>
                  <a:txBody>
                    <a:bodyPr/>
                    <a:lstStyle/>
                    <a:p>
                      <a:pPr indent="0" lvl="0" marL="0" rtl="0" algn="ctr">
                        <a:lnSpc>
                          <a:spcPct val="115000"/>
                        </a:lnSpc>
                        <a:spcBef>
                          <a:spcPts val="0"/>
                        </a:spcBef>
                        <a:spcAft>
                          <a:spcPts val="1200"/>
                        </a:spcAft>
                        <a:buNone/>
                      </a:pPr>
                      <a:r>
                        <a:rPr b="1" lang="en" sz="1800">
                          <a:solidFill>
                            <a:schemeClr val="dk1"/>
                          </a:solidFill>
                        </a:rPr>
                        <a:t> ↗</a:t>
                      </a:r>
                      <a:endParaRPr/>
                    </a:p>
                  </a:txBody>
                  <a:tcPr marT="91425" marB="91425" marR="91425" marL="91425">
                    <a:solidFill>
                      <a:srgbClr val="FFFF00"/>
                    </a:solidFill>
                  </a:tcPr>
                </a:tc>
              </a:tr>
              <a:tr h="381000">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 </a:t>
                      </a:r>
                      <a:endParaRPr/>
                    </a:p>
                  </a:txBody>
                  <a:tcPr marT="91425" marB="91425" marR="91425" marL="91425"/>
                </a:tc>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a:t>
                      </a:r>
                      <a:endParaRPr/>
                    </a:p>
                  </a:txBody>
                  <a:tcPr marT="91425" marB="91425" marR="91425" marL="91425"/>
                </a:tc>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 </a:t>
                      </a:r>
                      <a:endParaRPr/>
                    </a:p>
                  </a:txBody>
                  <a:tcPr marT="91425" marB="91425" marR="91425" marL="91425"/>
                </a:tc>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 ↗</a:t>
                      </a:r>
                      <a:endParaRPr/>
                    </a:p>
                  </a:txBody>
                  <a:tcPr marT="91425" marB="91425" marR="91425" marL="91425">
                    <a:solidFill>
                      <a:srgbClr val="FFFF00"/>
                    </a:solidFill>
                  </a:tcPr>
                </a:tc>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 ↗</a:t>
                      </a:r>
                      <a:endParaRPr/>
                    </a:p>
                  </a:txBody>
                  <a:tcPr marT="91425" marB="91425" marR="91425" marL="91425"/>
                </a:tc>
              </a:tr>
              <a:tr h="381000">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 </a:t>
                      </a:r>
                      <a:endParaRPr/>
                    </a:p>
                  </a:txBody>
                  <a:tcPr marT="91425" marB="91425" marR="91425" marL="91425"/>
                </a:tc>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 </a:t>
                      </a:r>
                      <a:endParaRPr/>
                    </a:p>
                  </a:txBody>
                  <a:tcPr marT="91425" marB="91425" marR="91425" marL="91425"/>
                </a:tc>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 ↗</a:t>
                      </a:r>
                      <a:endParaRPr/>
                    </a:p>
                  </a:txBody>
                  <a:tcPr marT="91425" marB="91425" marR="91425" marL="91425">
                    <a:solidFill>
                      <a:srgbClr val="FFFF00"/>
                    </a:solidFill>
                  </a:tcPr>
                </a:tc>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 ↗</a:t>
                      </a:r>
                      <a:endParaRPr/>
                    </a:p>
                  </a:txBody>
                  <a:tcPr marT="91425" marB="91425" marR="91425" marL="91425"/>
                </a:tc>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a:t>
                      </a:r>
                      <a:endParaRPr/>
                    </a:p>
                  </a:txBody>
                  <a:tcPr marT="91425" marB="91425" marR="91425" marL="91425"/>
                </a:tc>
              </a:tr>
              <a:tr h="381000">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 </a:t>
                      </a:r>
                      <a:endParaRPr/>
                    </a:p>
                  </a:txBody>
                  <a:tcPr marT="91425" marB="91425" marR="91425" marL="91425"/>
                </a:tc>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 ↗</a:t>
                      </a:r>
                      <a:endParaRPr/>
                    </a:p>
                  </a:txBody>
                  <a:tcPr marT="91425" marB="91425" marR="91425" marL="91425">
                    <a:solidFill>
                      <a:srgbClr val="FFFF00"/>
                    </a:solidFill>
                  </a:tcPr>
                </a:tc>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a:t>
                      </a:r>
                      <a:endParaRPr/>
                    </a:p>
                  </a:txBody>
                  <a:tcPr marT="91425" marB="91425" marR="91425" marL="91425"/>
                </a:tc>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a:t>
                      </a:r>
                      <a:endParaRPr/>
                    </a:p>
                  </a:txBody>
                  <a:tcPr marT="91425" marB="91425" marR="91425" marL="91425"/>
                </a:tc>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a:t>
                      </a:r>
                      <a:endParaRPr/>
                    </a:p>
                  </a:txBody>
                  <a:tcPr marT="91425" marB="91425" marR="91425" marL="91425"/>
                </a:tc>
              </a:tr>
              <a:tr h="381000">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 </a:t>
                      </a:r>
                      <a:endParaRPr/>
                    </a:p>
                  </a:txBody>
                  <a:tcPr marT="91425" marB="91425" marR="91425" marL="91425">
                    <a:solidFill>
                      <a:srgbClr val="FFFF00"/>
                    </a:solidFill>
                  </a:tcPr>
                </a:tc>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a:t>
                      </a:r>
                      <a:endParaRPr/>
                    </a:p>
                  </a:txBody>
                  <a:tcPr marT="91425" marB="91425" marR="91425" marL="91425"/>
                </a:tc>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a:t>
                      </a:r>
                      <a:endParaRPr/>
                    </a:p>
                  </a:txBody>
                  <a:tcPr marT="91425" marB="91425" marR="91425" marL="91425"/>
                </a:tc>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a:t>
                      </a:r>
                      <a:endParaRPr/>
                    </a:p>
                  </a:txBody>
                  <a:tcPr marT="91425" marB="91425" marR="91425" marL="91425"/>
                </a:tc>
                <a:tc>
                  <a:txBody>
                    <a:bodyPr/>
                    <a:lstStyle/>
                    <a:p>
                      <a:pPr indent="0" lvl="0" marL="0" rtl="0" algn="ctr">
                        <a:lnSpc>
                          <a:spcPct val="115000"/>
                        </a:lnSpc>
                        <a:spcBef>
                          <a:spcPts val="0"/>
                        </a:spcBef>
                        <a:spcAft>
                          <a:spcPts val="1200"/>
                        </a:spcAft>
                        <a:buClr>
                          <a:schemeClr val="dk1"/>
                        </a:buClr>
                        <a:buSzPts val="1100"/>
                        <a:buFont typeface="Arial"/>
                        <a:buNone/>
                      </a:pPr>
                      <a:r>
                        <a:rPr b="1" lang="en" sz="1800">
                          <a:solidFill>
                            <a:schemeClr val="dk1"/>
                          </a:solidFill>
                        </a:rPr>
                        <a:t>→</a:t>
                      </a:r>
                      <a:endParaRPr/>
                    </a:p>
                  </a:txBody>
                  <a:tcPr marT="91425" marB="91425" marR="91425" marL="91425"/>
                </a:tc>
              </a:tr>
            </a:tbl>
          </a:graphicData>
        </a:graphic>
      </p:graphicFrame>
      <p:sp>
        <p:nvSpPr>
          <p:cNvPr id="139" name="Google Shape;139;p19"/>
          <p:cNvSpPr txBox="1"/>
          <p:nvPr>
            <p:ph idx="1" type="body"/>
          </p:nvPr>
        </p:nvSpPr>
        <p:spPr>
          <a:xfrm>
            <a:off x="1981775" y="4400350"/>
            <a:ext cx="1093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 Matrix</a:t>
            </a:r>
            <a:endParaRPr b="1">
              <a:solidFill>
                <a:schemeClr val="dk1"/>
              </a:solidFill>
            </a:endParaRPr>
          </a:p>
        </p:txBody>
      </p:sp>
      <p:sp>
        <p:nvSpPr>
          <p:cNvPr id="140" name="Google Shape;140;p19"/>
          <p:cNvSpPr txBox="1"/>
          <p:nvPr>
            <p:ph idx="1" type="body"/>
          </p:nvPr>
        </p:nvSpPr>
        <p:spPr>
          <a:xfrm>
            <a:off x="6280725" y="4400350"/>
            <a:ext cx="1093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a:t>
            </a:r>
            <a:r>
              <a:rPr lang="en"/>
              <a:t> Matrix</a:t>
            </a:r>
            <a:endParaRPr b="1">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0"/>
          <p:cNvPicPr preferRelativeResize="0"/>
          <p:nvPr/>
        </p:nvPicPr>
        <p:blipFill>
          <a:blip r:embed="rId3">
            <a:alphaModFix/>
          </a:blip>
          <a:stretch>
            <a:fillRect/>
          </a:stretch>
        </p:blipFill>
        <p:spPr>
          <a:xfrm>
            <a:off x="57500" y="0"/>
            <a:ext cx="2389899" cy="2350724"/>
          </a:xfrm>
          <a:prstGeom prst="rect">
            <a:avLst/>
          </a:prstGeom>
          <a:noFill/>
          <a:ln>
            <a:noFill/>
          </a:ln>
        </p:spPr>
      </p:pic>
      <p:pic>
        <p:nvPicPr>
          <p:cNvPr id="146" name="Google Shape;146;p20"/>
          <p:cNvPicPr preferRelativeResize="0"/>
          <p:nvPr/>
        </p:nvPicPr>
        <p:blipFill>
          <a:blip r:embed="rId4">
            <a:alphaModFix/>
          </a:blip>
          <a:stretch>
            <a:fillRect/>
          </a:stretch>
        </p:blipFill>
        <p:spPr>
          <a:xfrm>
            <a:off x="2447400" y="0"/>
            <a:ext cx="2389900" cy="2350724"/>
          </a:xfrm>
          <a:prstGeom prst="rect">
            <a:avLst/>
          </a:prstGeom>
          <a:noFill/>
          <a:ln>
            <a:noFill/>
          </a:ln>
        </p:spPr>
      </p:pic>
      <p:pic>
        <p:nvPicPr>
          <p:cNvPr id="147" name="Google Shape;147;p20"/>
          <p:cNvPicPr preferRelativeResize="0"/>
          <p:nvPr/>
        </p:nvPicPr>
        <p:blipFill>
          <a:blip r:embed="rId5">
            <a:alphaModFix/>
          </a:blip>
          <a:stretch>
            <a:fillRect/>
          </a:stretch>
        </p:blipFill>
        <p:spPr>
          <a:xfrm>
            <a:off x="57500" y="2475325"/>
            <a:ext cx="2389899" cy="2350724"/>
          </a:xfrm>
          <a:prstGeom prst="rect">
            <a:avLst/>
          </a:prstGeom>
          <a:noFill/>
          <a:ln>
            <a:noFill/>
          </a:ln>
        </p:spPr>
      </p:pic>
      <p:pic>
        <p:nvPicPr>
          <p:cNvPr id="148" name="Google Shape;148;p20"/>
          <p:cNvPicPr preferRelativeResize="0"/>
          <p:nvPr/>
        </p:nvPicPr>
        <p:blipFill>
          <a:blip r:embed="rId6">
            <a:alphaModFix/>
          </a:blip>
          <a:stretch>
            <a:fillRect/>
          </a:stretch>
        </p:blipFill>
        <p:spPr>
          <a:xfrm>
            <a:off x="2447400" y="2629525"/>
            <a:ext cx="2586321" cy="2350725"/>
          </a:xfrm>
          <a:prstGeom prst="rect">
            <a:avLst/>
          </a:prstGeom>
          <a:noFill/>
          <a:ln>
            <a:noFill/>
          </a:ln>
        </p:spPr>
      </p:pic>
      <p:sp>
        <p:nvSpPr>
          <p:cNvPr id="149" name="Google Shape;149;p20"/>
          <p:cNvSpPr txBox="1"/>
          <p:nvPr/>
        </p:nvSpPr>
        <p:spPr>
          <a:xfrm>
            <a:off x="682875" y="2191825"/>
            <a:ext cx="13989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Scenario 1</a:t>
            </a:r>
            <a:endParaRPr b="1" sz="1200">
              <a:solidFill>
                <a:schemeClr val="dk1"/>
              </a:solidFill>
            </a:endParaRPr>
          </a:p>
        </p:txBody>
      </p:sp>
      <p:sp>
        <p:nvSpPr>
          <p:cNvPr id="150" name="Google Shape;150;p20"/>
          <p:cNvSpPr txBox="1"/>
          <p:nvPr/>
        </p:nvSpPr>
        <p:spPr>
          <a:xfrm>
            <a:off x="2942900" y="2242650"/>
            <a:ext cx="13989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Scenario 2</a:t>
            </a:r>
            <a:endParaRPr b="1" sz="1200">
              <a:solidFill>
                <a:schemeClr val="dk1"/>
              </a:solidFill>
            </a:endParaRPr>
          </a:p>
        </p:txBody>
      </p:sp>
      <p:sp>
        <p:nvSpPr>
          <p:cNvPr id="151" name="Google Shape;151;p20"/>
          <p:cNvSpPr txBox="1"/>
          <p:nvPr/>
        </p:nvSpPr>
        <p:spPr>
          <a:xfrm>
            <a:off x="682875" y="4696750"/>
            <a:ext cx="13989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Scenario 3</a:t>
            </a:r>
            <a:endParaRPr b="1" sz="1200">
              <a:solidFill>
                <a:schemeClr val="dk1"/>
              </a:solidFill>
            </a:endParaRPr>
          </a:p>
        </p:txBody>
      </p:sp>
      <p:sp>
        <p:nvSpPr>
          <p:cNvPr id="152" name="Google Shape;152;p20"/>
          <p:cNvSpPr txBox="1"/>
          <p:nvPr/>
        </p:nvSpPr>
        <p:spPr>
          <a:xfrm>
            <a:off x="3041113" y="4696750"/>
            <a:ext cx="13989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Scenario 4</a:t>
            </a:r>
            <a:endParaRPr b="1" sz="1200">
              <a:solidFill>
                <a:schemeClr val="dk1"/>
              </a:solidFill>
            </a:endParaRPr>
          </a:p>
        </p:txBody>
      </p:sp>
      <p:pic>
        <p:nvPicPr>
          <p:cNvPr id="153" name="Google Shape;153;p20"/>
          <p:cNvPicPr preferRelativeResize="0"/>
          <p:nvPr/>
        </p:nvPicPr>
        <p:blipFill>
          <a:blip r:embed="rId7">
            <a:alphaModFix/>
          </a:blip>
          <a:stretch>
            <a:fillRect/>
          </a:stretch>
        </p:blipFill>
        <p:spPr>
          <a:xfrm>
            <a:off x="5338521" y="1311025"/>
            <a:ext cx="3805477" cy="268657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1"/>
          <p:cNvPicPr preferRelativeResize="0"/>
          <p:nvPr/>
        </p:nvPicPr>
        <p:blipFill>
          <a:blip r:embed="rId3">
            <a:alphaModFix/>
          </a:blip>
          <a:stretch>
            <a:fillRect/>
          </a:stretch>
        </p:blipFill>
        <p:spPr>
          <a:xfrm>
            <a:off x="54925" y="899575"/>
            <a:ext cx="4517075" cy="23278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